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2" r:id="rId13"/>
    <p:sldId id="269" r:id="rId14"/>
    <p:sldId id="273" r:id="rId15"/>
    <p:sldId id="270" r:id="rId16"/>
    <p:sldId id="271" r:id="rId17"/>
    <p:sldId id="276" r:id="rId18"/>
    <p:sldId id="274" r:id="rId19"/>
    <p:sldId id="277" r:id="rId20"/>
    <p:sldId id="275" r:id="rId21"/>
    <p:sldId id="280" r:id="rId22"/>
    <p:sldId id="278" r:id="rId23"/>
    <p:sldId id="279" r:id="rId24"/>
    <p:sldId id="288" r:id="rId25"/>
    <p:sldId id="281" r:id="rId26"/>
    <p:sldId id="282" r:id="rId27"/>
    <p:sldId id="290" r:id="rId28"/>
    <p:sldId id="289" r:id="rId29"/>
    <p:sldId id="291" r:id="rId30"/>
    <p:sldId id="283" r:id="rId31"/>
    <p:sldId id="284" r:id="rId32"/>
    <p:sldId id="285" r:id="rId33"/>
    <p:sldId id="286" r:id="rId34"/>
    <p:sldId id="287" r:id="rId35"/>
    <p:sldId id="292" r:id="rId36"/>
    <p:sldId id="293" r:id="rId37"/>
    <p:sldId id="294" r:id="rId38"/>
    <p:sldId id="295" r:id="rId39"/>
    <p:sldId id="296" r:id="rId40"/>
    <p:sldId id="306" r:id="rId41"/>
    <p:sldId id="297" r:id="rId42"/>
    <p:sldId id="305" r:id="rId43"/>
    <p:sldId id="304" r:id="rId44"/>
    <p:sldId id="307" r:id="rId45"/>
    <p:sldId id="310" r:id="rId46"/>
    <p:sldId id="308" r:id="rId47"/>
    <p:sldId id="299" r:id="rId48"/>
    <p:sldId id="301" r:id="rId49"/>
    <p:sldId id="303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4014" autoAdjust="0"/>
  </p:normalViewPr>
  <p:slideViewPr>
    <p:cSldViewPr>
      <p:cViewPr varScale="1">
        <p:scale>
          <a:sx n="102" d="100"/>
          <a:sy n="102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992B6-BB73-47C5-ACBD-04F5C64101C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0B3D5-667C-4C1D-80E0-56CDF248E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EF28A-8503-4A02-B40B-6C0DF38A70EF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A1686-24AD-428C-9E3F-6C52AE6B2171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A1686-24AD-428C-9E3F-6C52AE6B2171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6E0205D-D1A0-4D6B-9DC9-9C39F4DEA194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5CBD920-AA09-4420-94DF-B4389FD64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05D-D1A0-4D6B-9DC9-9C39F4DEA194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D920-AA09-4420-94DF-B4389FD64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05D-D1A0-4D6B-9DC9-9C39F4DEA194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D920-AA09-4420-94DF-B4389FD64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05D-D1A0-4D6B-9DC9-9C39F4DEA194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D920-AA09-4420-94DF-B4389FD64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05D-D1A0-4D6B-9DC9-9C39F4DEA194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D920-AA09-4420-94DF-B4389FD64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05D-D1A0-4D6B-9DC9-9C39F4DEA194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D920-AA09-4420-94DF-B4389FD64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E0205D-D1A0-4D6B-9DC9-9C39F4DEA194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CBD920-AA09-4420-94DF-B4389FD641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6E0205D-D1A0-4D6B-9DC9-9C39F4DEA194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CBD920-AA09-4420-94DF-B4389FD64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05D-D1A0-4D6B-9DC9-9C39F4DEA194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D920-AA09-4420-94DF-B4389FD64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05D-D1A0-4D6B-9DC9-9C39F4DEA194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D920-AA09-4420-94DF-B4389FD64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05D-D1A0-4D6B-9DC9-9C39F4DEA194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D920-AA09-4420-94DF-B4389FD64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6E0205D-D1A0-4D6B-9DC9-9C39F4DEA194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CBD920-AA09-4420-94DF-B4389FD64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34661/c5271b02d1c5c33ab86d5671862b0cf8a49cbfba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Права на результаты творческой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Охрана не зависит от: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Достоинства</a:t>
            </a:r>
          </a:p>
          <a:p>
            <a:pPr lvl="0"/>
            <a:r>
              <a:rPr lang="ru-RU" dirty="0" smtClean="0"/>
              <a:t>Назначения</a:t>
            </a:r>
          </a:p>
          <a:p>
            <a:pPr lvl="0"/>
            <a:r>
              <a:rPr lang="ru-RU" dirty="0" smtClean="0"/>
              <a:t>Содержания </a:t>
            </a:r>
            <a:endParaRPr lang="ru-RU" dirty="0"/>
          </a:p>
          <a:p>
            <a:pPr lvl="0"/>
            <a:r>
              <a:rPr lang="ru-RU" dirty="0"/>
              <a:t>Способа и формы выражения</a:t>
            </a:r>
          </a:p>
          <a:p>
            <a:pPr lvl="0"/>
            <a:r>
              <a:rPr lang="ru-RU" dirty="0"/>
              <a:t>Опубликования или обнародования</a:t>
            </a:r>
          </a:p>
          <a:p>
            <a:pPr lvl="0"/>
            <a:r>
              <a:rPr lang="ru-RU" dirty="0"/>
              <a:t>Права собственности и иных вещных прав на носитель, в котором произведение выражено </a:t>
            </a:r>
          </a:p>
          <a:p>
            <a:r>
              <a:rPr lang="ru-RU" dirty="0"/>
              <a:t>Формальностей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Субъекты авторского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5800" dirty="0" smtClean="0"/>
              <a:t>Автор</a:t>
            </a:r>
          </a:p>
          <a:p>
            <a:r>
              <a:rPr lang="ru-RU" sz="5800" dirty="0" smtClean="0"/>
              <a:t>Правообладатель</a:t>
            </a:r>
          </a:p>
          <a:p>
            <a:pPr lvl="2">
              <a:buFont typeface="Wingdings" pitchFamily="2" charset="2"/>
              <a:buChar char="ü"/>
            </a:pPr>
            <a:r>
              <a:rPr lang="ru-RU" sz="5800" dirty="0" smtClean="0"/>
              <a:t>Партнер</a:t>
            </a:r>
          </a:p>
          <a:p>
            <a:pPr lvl="2">
              <a:buFont typeface="Wingdings" pitchFamily="2" charset="2"/>
              <a:buChar char="ü"/>
            </a:pPr>
            <a:r>
              <a:rPr lang="ru-RU" sz="5800" dirty="0" smtClean="0"/>
              <a:t>Правопреемник (в т.ч. наследник)</a:t>
            </a:r>
          </a:p>
          <a:p>
            <a:pPr lvl="2">
              <a:buFont typeface="Wingdings" pitchFamily="2" charset="2"/>
              <a:buChar char="ü"/>
            </a:pPr>
            <a:r>
              <a:rPr lang="ru-RU" sz="5800" dirty="0" smtClean="0"/>
              <a:t>Заказчик (в т.ч. по государственному или муниципальному контракту)</a:t>
            </a:r>
          </a:p>
          <a:p>
            <a:pPr lvl="2">
              <a:buFont typeface="Wingdings" pitchFamily="2" charset="2"/>
              <a:buChar char="ü"/>
            </a:pPr>
            <a:r>
              <a:rPr lang="ru-RU" sz="5800" dirty="0" smtClean="0"/>
              <a:t>Работодатель</a:t>
            </a:r>
          </a:p>
          <a:p>
            <a:pPr lvl="2">
              <a:buFont typeface="Wingdings" pitchFamily="2" charset="2"/>
              <a:buChar char="ü"/>
            </a:pPr>
            <a:r>
              <a:rPr lang="ru-RU" sz="5800" dirty="0" smtClean="0"/>
              <a:t>Организатор создания сложного объекта, издатель энциклопедии или периодики</a:t>
            </a:r>
          </a:p>
          <a:p>
            <a:pPr lvl="2">
              <a:buFont typeface="Wingdings" pitchFamily="2" charset="2"/>
              <a:buChar char="ü"/>
            </a:pPr>
            <a:r>
              <a:rPr lang="ru-RU" sz="5800" dirty="0" smtClean="0"/>
              <a:t>Кредитор </a:t>
            </a:r>
          </a:p>
          <a:p>
            <a:pPr lvl="2">
              <a:buFont typeface="Wingdings" pitchFamily="2" charset="2"/>
              <a:buChar char="ü"/>
            </a:pPr>
            <a:r>
              <a:rPr lang="ru-RU" sz="5800" dirty="0" smtClean="0"/>
              <a:t>Библиотека, архив</a:t>
            </a:r>
          </a:p>
          <a:p>
            <a:pPr marL="77724" lvl="1" indent="-342900"/>
            <a:r>
              <a:rPr lang="ru-RU" sz="6000" dirty="0" smtClean="0"/>
              <a:t>Агенты и Общества по коллективному управлению авторскими правами</a:t>
            </a:r>
          </a:p>
          <a:p>
            <a:pPr marL="3086100" lvl="8" indent="-342900" algn="r">
              <a:buFont typeface="Wingdings" pitchFamily="2" charset="2"/>
              <a:buChar char="ü"/>
            </a:pPr>
            <a:endParaRPr lang="ru-RU" sz="4500" dirty="0" smtClean="0"/>
          </a:p>
          <a:p>
            <a:pPr marL="3086100" lvl="8" indent="-342900" algn="r">
              <a:buFont typeface="Wingdings" pitchFamily="2" charset="2"/>
              <a:buChar char="ü"/>
            </a:pPr>
            <a:r>
              <a:rPr lang="ru-RU" sz="4500" dirty="0" smtClean="0"/>
              <a:t>Изображенные лица</a:t>
            </a:r>
          </a:p>
          <a:p>
            <a:pPr lvl="8" algn="r">
              <a:buFont typeface="Wingdings" pitchFamily="2" charset="2"/>
              <a:buChar char="ü"/>
            </a:pPr>
            <a:r>
              <a:rPr lang="ru-RU" sz="4900" dirty="0" smtClean="0"/>
              <a:t>Индивидуальные предприниматели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Право- и дееспособность субъектов авторского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 возрасту или состоянию здоровья (6-14-18, эмансипация, ограничение дееспособности и признание недееспособным)</a:t>
            </a:r>
          </a:p>
          <a:p>
            <a:r>
              <a:rPr lang="ru-RU" dirty="0" smtClean="0"/>
              <a:t>Иностранные авторы и правообладатели</a:t>
            </a:r>
          </a:p>
          <a:p>
            <a:r>
              <a:rPr lang="ru-RU" dirty="0" smtClean="0"/>
              <a:t>По целям деятельности юридических лиц</a:t>
            </a:r>
          </a:p>
          <a:p>
            <a:r>
              <a:rPr lang="ru-RU" dirty="0" smtClean="0"/>
              <a:t>В зависимости от вида деятельности (лицензии, аккредитации и т.п.)</a:t>
            </a:r>
          </a:p>
          <a:p>
            <a:r>
              <a:rPr lang="ru-RU" dirty="0" smtClean="0"/>
              <a:t>Представительство и действия от чужого имени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Произведения создаются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800" dirty="0" smtClean="0"/>
              <a:t>В соавторстве</a:t>
            </a:r>
          </a:p>
          <a:p>
            <a:r>
              <a:rPr lang="ru-RU" dirty="0" smtClean="0"/>
              <a:t>Неразрывное целое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ни один из соавторов не вправе без достаточных оснований запретить использование </a:t>
            </a:r>
          </a:p>
          <a:p>
            <a:r>
              <a:rPr lang="ru-RU" dirty="0" smtClean="0"/>
              <a:t>Состоящее из самостоятельных частей 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Часть может быть использована ее автором по своему усмотрению, если соглашением не предусмотрено иное</a:t>
            </a:r>
          </a:p>
          <a:p>
            <a:r>
              <a:rPr lang="ru-RU" dirty="0" smtClean="0"/>
              <a:t>Принадлежит соавторам совместно</a:t>
            </a:r>
          </a:p>
          <a:p>
            <a:r>
              <a:rPr lang="ru-RU" dirty="0" smtClean="0"/>
              <a:t>Соглашение между соавторами</a:t>
            </a:r>
          </a:p>
          <a:p>
            <a:r>
              <a:rPr lang="ru-RU" dirty="0" smtClean="0"/>
              <a:t>Защита общих и частных интересов</a:t>
            </a:r>
          </a:p>
          <a:p>
            <a:r>
              <a:rPr lang="ru-RU" dirty="0" smtClean="0"/>
              <a:t>Сложные объекты</a:t>
            </a:r>
          </a:p>
          <a:p>
            <a:pPr lvl="1">
              <a:buFont typeface="Wingdings" pitchFamily="2" charset="2"/>
              <a:buChar char="ü"/>
            </a:pPr>
            <a:endParaRPr lang="ru-RU" dirty="0" smtClean="0"/>
          </a:p>
          <a:p>
            <a:pPr lvl="1">
              <a:buNone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sz="half" idx="2"/>
          </p:nvPr>
        </p:nvSpPr>
        <p:spPr>
          <a:xfrm>
            <a:off x="4427984" y="2332037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Одним автором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5148065" y="2996952"/>
            <a:ext cx="2016224" cy="43204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признаются соавторами осуществлявшие: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Консультационную помощь</a:t>
            </a:r>
          </a:p>
          <a:p>
            <a:r>
              <a:rPr lang="ru-RU" dirty="0" smtClean="0"/>
              <a:t>Материальную помощь</a:t>
            </a:r>
          </a:p>
          <a:p>
            <a:r>
              <a:rPr lang="ru-RU" dirty="0" smtClean="0"/>
              <a:t>Техническую помощь</a:t>
            </a:r>
          </a:p>
          <a:p>
            <a:r>
              <a:rPr lang="ru-RU" dirty="0" smtClean="0"/>
              <a:t>Организационную помощь (право указать имя)</a:t>
            </a:r>
          </a:p>
          <a:p>
            <a:r>
              <a:rPr lang="ru-RU" dirty="0"/>
              <a:t>К</a:t>
            </a:r>
            <a:r>
              <a:rPr lang="ru-RU" dirty="0" smtClean="0"/>
              <a:t>онтроль </a:t>
            </a:r>
            <a:r>
              <a:rPr lang="ru-RU" dirty="0"/>
              <a:t>за созданием произведения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Презумпция авторства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Лицо, указанное в качестве автора на оригинале или экземпляре произведения либо иным образом, считается его автором, если не доказано иное</a:t>
            </a:r>
          </a:p>
          <a:p>
            <a:r>
              <a:rPr lang="ru-RU" dirty="0" smtClean="0"/>
              <a:t>© + имя автора или наименование правообладателя + год первого выпуска в свет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Авторские права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Личные неимущественные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Имущественные (исключительное право)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/>
              <a:t>А</a:t>
            </a:r>
            <a:r>
              <a:rPr lang="ru-RU" dirty="0" smtClean="0"/>
              <a:t>вторство</a:t>
            </a:r>
          </a:p>
          <a:p>
            <a:r>
              <a:rPr lang="ru-RU" dirty="0" smtClean="0"/>
              <a:t>Имя</a:t>
            </a:r>
          </a:p>
          <a:p>
            <a:r>
              <a:rPr lang="ru-RU" dirty="0" smtClean="0"/>
              <a:t>Обнародование</a:t>
            </a:r>
          </a:p>
          <a:p>
            <a:r>
              <a:rPr lang="ru-RU" dirty="0" smtClean="0"/>
              <a:t>Отзыв</a:t>
            </a:r>
          </a:p>
          <a:p>
            <a:r>
              <a:rPr lang="ru-RU" dirty="0" smtClean="0"/>
              <a:t>Неприкосновенность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Право самостоятельно </a:t>
            </a:r>
            <a:r>
              <a:rPr lang="ru-RU" dirty="0"/>
              <a:t>использовать свое произведение в любой форме любым способом, а также разрешать или запрещать такое использование другим лицам.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Иные авторские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право </a:t>
            </a:r>
            <a:r>
              <a:rPr lang="ru-RU" dirty="0" smtClean="0"/>
              <a:t>следования</a:t>
            </a:r>
          </a:p>
          <a:p>
            <a:r>
              <a:rPr lang="ru-RU" dirty="0" smtClean="0"/>
              <a:t>право </a:t>
            </a:r>
            <a:r>
              <a:rPr lang="ru-RU" dirty="0"/>
              <a:t>на получение вознаграждения в определенных случаях (за использование служебного произведения, за использование музыки в составе аудиовизуального произведения и пр.)</a:t>
            </a:r>
            <a:endParaRPr lang="ru-RU" dirty="0" smtClean="0"/>
          </a:p>
          <a:p>
            <a:r>
              <a:rPr lang="ru-RU" dirty="0" smtClean="0"/>
              <a:t>право </a:t>
            </a:r>
            <a:r>
              <a:rPr lang="ru-RU" dirty="0"/>
              <a:t>доступа к произведению изобразительного </a:t>
            </a:r>
            <a:r>
              <a:rPr lang="ru-RU" dirty="0" smtClean="0"/>
              <a:t>искусства </a:t>
            </a:r>
          </a:p>
          <a:p>
            <a:r>
              <a:rPr lang="ru-RU" dirty="0" smtClean="0"/>
              <a:t>право </a:t>
            </a:r>
            <a:r>
              <a:rPr lang="ru-RU" dirty="0"/>
              <a:t>на разработку документации для строительства и </a:t>
            </a:r>
            <a:endParaRPr lang="ru-RU" dirty="0" smtClean="0"/>
          </a:p>
          <a:p>
            <a:r>
              <a:rPr lang="ru-RU" dirty="0" smtClean="0"/>
              <a:t>право </a:t>
            </a:r>
            <a:r>
              <a:rPr lang="ru-RU" dirty="0"/>
              <a:t>на участие в реализации архитектурного или садово-паркового </a:t>
            </a:r>
            <a:r>
              <a:rPr lang="ru-RU" dirty="0" smtClean="0"/>
              <a:t>объекта</a:t>
            </a:r>
          </a:p>
          <a:p>
            <a:r>
              <a:rPr lang="ru-RU" dirty="0" smtClean="0"/>
              <a:t>право </a:t>
            </a:r>
            <a:r>
              <a:rPr lang="ru-RU" dirty="0"/>
              <a:t>распоряжения исключительным правом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Авторские права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моральные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имущественные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Вечные</a:t>
            </a:r>
          </a:p>
          <a:p>
            <a:r>
              <a:rPr lang="ru-RU" dirty="0" smtClean="0"/>
              <a:t>Неотчуждаемые</a:t>
            </a:r>
          </a:p>
          <a:p>
            <a:r>
              <a:rPr lang="ru-RU" dirty="0" smtClean="0"/>
              <a:t>Отказ невозможен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Срочные</a:t>
            </a:r>
          </a:p>
          <a:p>
            <a:r>
              <a:rPr lang="ru-RU" dirty="0" err="1" smtClean="0"/>
              <a:t>Оборотоспособные</a:t>
            </a:r>
            <a:endParaRPr lang="ru-RU" dirty="0" smtClean="0"/>
          </a:p>
          <a:p>
            <a:r>
              <a:rPr lang="ru-RU" dirty="0" smtClean="0"/>
              <a:t>Отказ возможен (СС, ч. 5 ст. 1233 ГК РФ и т.п.)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исключительного права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о</a:t>
            </a:r>
            <a:r>
              <a:rPr lang="ru-RU" sz="2000" dirty="0" smtClean="0"/>
              <a:t>бщий</a:t>
            </a:r>
          </a:p>
          <a:p>
            <a:r>
              <a:rPr lang="ru-RU" sz="2000" dirty="0"/>
              <a:t>к</a:t>
            </a:r>
            <a:r>
              <a:rPr lang="ru-RU" sz="2000" dirty="0" smtClean="0"/>
              <a:t>онвенционный</a:t>
            </a:r>
          </a:p>
          <a:p>
            <a:r>
              <a:rPr lang="ru-RU" sz="2000" dirty="0" smtClean="0"/>
              <a:t>произведения, обнародованные </a:t>
            </a:r>
            <a:r>
              <a:rPr lang="ru-RU" sz="2000" dirty="0"/>
              <a:t>анонимно или под таким псевдонимом, что личность автора оставляет </a:t>
            </a:r>
            <a:r>
              <a:rPr lang="ru-RU" sz="2000" dirty="0" smtClean="0"/>
              <a:t>сомнения</a:t>
            </a:r>
          </a:p>
          <a:p>
            <a:r>
              <a:rPr lang="ru-RU" sz="2000" dirty="0" smtClean="0"/>
              <a:t>произведения, созданные </a:t>
            </a:r>
            <a:r>
              <a:rPr lang="ru-RU" sz="2000" dirty="0"/>
              <a:t>в </a:t>
            </a:r>
            <a:r>
              <a:rPr lang="ru-RU" sz="2000" dirty="0" smtClean="0"/>
              <a:t>соавторстве</a:t>
            </a:r>
          </a:p>
          <a:p>
            <a:r>
              <a:rPr lang="ru-RU" sz="2000" dirty="0" smtClean="0"/>
              <a:t>кинематографические произведения, созданные до 1992 г.</a:t>
            </a:r>
          </a:p>
          <a:p>
            <a:r>
              <a:rPr lang="ru-RU" sz="2000" dirty="0" smtClean="0"/>
              <a:t>произведения, </a:t>
            </a:r>
            <a:r>
              <a:rPr lang="ru-RU" sz="2000" dirty="0"/>
              <a:t>впервые </a:t>
            </a:r>
            <a:r>
              <a:rPr lang="ru-RU" sz="2000" dirty="0" smtClean="0"/>
              <a:t>обнародованные </a:t>
            </a:r>
            <a:r>
              <a:rPr lang="ru-RU" sz="2000" dirty="0"/>
              <a:t>после смерти </a:t>
            </a:r>
            <a:r>
              <a:rPr lang="ru-RU" sz="2000" dirty="0" smtClean="0"/>
              <a:t>автора</a:t>
            </a:r>
          </a:p>
          <a:p>
            <a:r>
              <a:rPr lang="ru-RU" sz="2000" dirty="0" smtClean="0"/>
              <a:t>произведения </a:t>
            </a:r>
            <a:r>
              <a:rPr lang="ru-RU" sz="2000" dirty="0"/>
              <a:t>репрессированных и посмертно реабилитированных авторов</a:t>
            </a:r>
            <a:endParaRPr lang="ru-RU" sz="2000" dirty="0" smtClean="0"/>
          </a:p>
          <a:p>
            <a:r>
              <a:rPr lang="ru-RU" sz="2000" dirty="0" smtClean="0"/>
              <a:t>произведениям</a:t>
            </a:r>
            <a:r>
              <a:rPr lang="ru-RU" sz="2000" dirty="0"/>
              <a:t>, автор которых участвовал в военных </a:t>
            </a:r>
            <a:r>
              <a:rPr lang="ru-RU" sz="2000" dirty="0" smtClean="0"/>
              <a:t>действиях</a:t>
            </a:r>
          </a:p>
          <a:p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По истечению срока – </a:t>
            </a:r>
            <a:r>
              <a:rPr lang="en-US" sz="2000" dirty="0" smtClean="0"/>
              <a:t>PUBLIC DOMAIN </a:t>
            </a:r>
            <a:r>
              <a:rPr lang="ru-RU" sz="2000" dirty="0" smtClean="0"/>
              <a:t>при соблюдении неимущественных прав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Авторское право и смежные права в системе интеллектуальных прав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Каждому гарантируется свобода литературного, художественного, научного, технического и других видов творчества, преподавания. Интеллектуальная собственность охраняется законом. (</a:t>
            </a:r>
            <a:r>
              <a:rPr lang="ru-RU" b="1" dirty="0" smtClean="0"/>
              <a:t>ч. 1 ст. 44 Конституции РФ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pPr fontAlgn="t"/>
            <a:r>
              <a:rPr lang="ru-RU" b="1" dirty="0" smtClean="0"/>
              <a:t>Часть четвертая ГК РФ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 smtClean="0"/>
              <a:t>Произведения </a:t>
            </a:r>
            <a:r>
              <a:rPr lang="ru-RU" dirty="0"/>
              <a:t>литературы, науки и искусства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/>
              <a:t>Программы для ЭВМ и базы данных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/>
              <a:t>Исполнения, фонограммы, вещание организаций, права публикатора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/>
              <a:t>Изобретения, полезные модели, промышленные </a:t>
            </a:r>
            <a:r>
              <a:rPr lang="ru-RU" dirty="0" smtClean="0"/>
              <a:t>образцы</a:t>
            </a:r>
            <a:endParaRPr lang="ru-RU" dirty="0"/>
          </a:p>
          <a:p>
            <a:pPr fontAlgn="t">
              <a:buFont typeface="Wingdings" pitchFamily="2" charset="2"/>
              <a:buChar char="ü"/>
            </a:pPr>
            <a:r>
              <a:rPr lang="ru-RU" dirty="0"/>
              <a:t>Селекционные достижения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/>
              <a:t>Топологии интегральных микросхем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/>
              <a:t>Секреты производства (ноу-хау)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/>
              <a:t>Фирменные наименования , коммерческие обозначения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/>
              <a:t>Товарные знаки и знаки обслуживания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/>
              <a:t>Наименования мест происхождения товара</a:t>
            </a:r>
          </a:p>
          <a:p>
            <a:pPr fontAlgn="t">
              <a:buFont typeface="Wingdings" pitchFamily="2" charset="2"/>
              <a:buChar char="ü"/>
            </a:pPr>
            <a:r>
              <a:rPr lang="ru-RU" dirty="0"/>
              <a:t>Единая технология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89112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Способы использования произведения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/>
              <a:t>- воспроизведение (изготовление экземпляров, включая запись в память компьютера);</a:t>
            </a:r>
            <a:endParaRPr lang="ru-RU" sz="6400" dirty="0" smtClean="0"/>
          </a:p>
          <a:p>
            <a:r>
              <a:rPr lang="ru-RU" sz="6400" dirty="0"/>
              <a:t>- распространение (передача оригинала или экземпляров в собственность путем купли-продажи, мены, дарения); </a:t>
            </a:r>
            <a:endParaRPr lang="ru-RU" sz="6400" dirty="0" smtClean="0"/>
          </a:p>
          <a:p>
            <a:r>
              <a:rPr lang="ru-RU" sz="6400" dirty="0"/>
              <a:t>- публичный показ;</a:t>
            </a:r>
            <a:endParaRPr lang="ru-RU" sz="6400" dirty="0" smtClean="0"/>
          </a:p>
          <a:p>
            <a:r>
              <a:rPr lang="ru-RU" sz="6400" dirty="0"/>
              <a:t>- импорт оригинала или экземпляров в целях распространения;</a:t>
            </a:r>
            <a:endParaRPr lang="ru-RU" sz="6400" dirty="0" smtClean="0"/>
          </a:p>
          <a:p>
            <a:r>
              <a:rPr lang="ru-RU" sz="6400" dirty="0"/>
              <a:t>- прокат (передача оригинала или экземпляра во временное возмездное пользование);</a:t>
            </a:r>
            <a:endParaRPr lang="ru-RU" sz="6400" dirty="0" smtClean="0"/>
          </a:p>
          <a:p>
            <a:r>
              <a:rPr lang="ru-RU" sz="6400" dirty="0"/>
              <a:t>- публичное исполнение (живое или при помощи технических средств);</a:t>
            </a:r>
            <a:endParaRPr lang="ru-RU" sz="6400" dirty="0" smtClean="0"/>
          </a:p>
          <a:p>
            <a:r>
              <a:rPr lang="ru-RU" sz="6400" dirty="0"/>
              <a:t>- сообщение в эфир (в российском законодательстве к этому способу относится и спутниковое теле- и радиовещание);</a:t>
            </a:r>
            <a:endParaRPr lang="ru-RU" sz="6400" dirty="0" smtClean="0"/>
          </a:p>
          <a:p>
            <a:r>
              <a:rPr lang="ru-RU" sz="6400" dirty="0"/>
              <a:t>- сообщение по кабелю;</a:t>
            </a:r>
            <a:endParaRPr lang="ru-RU" sz="6400" dirty="0" smtClean="0"/>
          </a:p>
          <a:p>
            <a:r>
              <a:rPr lang="ru-RU" sz="6400" dirty="0"/>
              <a:t>- ретрансляция (прием и одновременное сообщение в эфир ли по кабелю);</a:t>
            </a:r>
            <a:endParaRPr lang="ru-RU" sz="6400" dirty="0" smtClean="0"/>
          </a:p>
          <a:p>
            <a:r>
              <a:rPr lang="ru-RU" sz="6400" dirty="0"/>
              <a:t>- перевод произведения на другой язык;</a:t>
            </a:r>
            <a:endParaRPr lang="ru-RU" sz="6400" dirty="0" smtClean="0"/>
          </a:p>
          <a:p>
            <a:r>
              <a:rPr lang="ru-RU" sz="6400" dirty="0"/>
              <a:t>- переработка (создание производного произведения);</a:t>
            </a:r>
            <a:endParaRPr lang="ru-RU" sz="6400" dirty="0" smtClean="0"/>
          </a:p>
          <a:p>
            <a:r>
              <a:rPr lang="ru-RU" sz="6400" dirty="0"/>
              <a:t>- доведение до всеобщего сведения (использование в информационно-коммуникационных сетях).</a:t>
            </a:r>
            <a:endParaRPr lang="ru-RU" sz="6400" dirty="0" smtClean="0"/>
          </a:p>
          <a:p>
            <a:pPr>
              <a:buFont typeface="Wingdings" pitchFamily="2" charset="2"/>
              <a:buChar char="ü"/>
            </a:pPr>
            <a:r>
              <a:rPr lang="ru-RU" sz="8000" dirty="0" smtClean="0"/>
              <a:t>в </a:t>
            </a:r>
            <a:r>
              <a:rPr lang="ru-RU" sz="8000" dirty="0"/>
              <a:t>перечень не включены безвозмездное временное пользование, а также практическое применение содержания произведения (кроме архитектурных и садово-парковых произведений)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Служебное произведение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Критерии 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Работодатель обязан </a:t>
            </a:r>
          </a:p>
          <a:p>
            <a:r>
              <a:rPr lang="ru-RU" dirty="0" smtClean="0"/>
              <a:t>в течение 3 лет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Трудовая функция</a:t>
            </a:r>
          </a:p>
          <a:p>
            <a:r>
              <a:rPr lang="ru-RU" dirty="0" smtClean="0"/>
              <a:t>Рабочее время</a:t>
            </a:r>
          </a:p>
          <a:p>
            <a:r>
              <a:rPr lang="ru-RU" dirty="0" smtClean="0"/>
              <a:t>Заработная плата (+ вознаграждение за использование в размере, установленным соглашением или судом)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Начать использование</a:t>
            </a:r>
          </a:p>
          <a:p>
            <a:r>
              <a:rPr lang="ru-RU" dirty="0" smtClean="0"/>
              <a:t>Передать другому лицу</a:t>
            </a:r>
          </a:p>
          <a:p>
            <a:r>
              <a:rPr lang="ru-RU" dirty="0" smtClean="0"/>
              <a:t>Объявить о сохранении произведения в тайне</a:t>
            </a:r>
          </a:p>
          <a:p>
            <a:endParaRPr lang="ru-RU" dirty="0"/>
          </a:p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Иначе права перейдут работнику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Без согласия автора, без выплаты вознаграждения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800" dirty="0" smtClean="0"/>
              <a:t>использование </a:t>
            </a:r>
            <a:r>
              <a:rPr lang="ru-RU" sz="4800" dirty="0"/>
              <a:t>в личных целях (за исключением копирования аудиовизуальных произведений, в том числе записи аудиовизуального произведения при его публичном исполнении, ксерокопировании и ином репродуцировании книг и нотных текстов и в некоторых других случаях);</a:t>
            </a:r>
            <a:endParaRPr lang="ru-RU" sz="4800" dirty="0" smtClean="0"/>
          </a:p>
          <a:p>
            <a:r>
              <a:rPr lang="ru-RU" sz="4800" dirty="0" smtClean="0"/>
              <a:t>цитирование </a:t>
            </a:r>
            <a:r>
              <a:rPr lang="ru-RU" sz="4800" dirty="0"/>
              <a:t>в учебных (образовательных), научных, критических, полемических, информационных и иных культурных целях). Объем цитаты законодательно не ограничен – он должен отвечать целям цитирования;</a:t>
            </a:r>
            <a:endParaRPr lang="ru-RU" sz="4800" dirty="0" smtClean="0"/>
          </a:p>
          <a:p>
            <a:r>
              <a:rPr lang="ru-RU" sz="4800" dirty="0" smtClean="0"/>
              <a:t>живое </a:t>
            </a:r>
            <a:r>
              <a:rPr lang="ru-RU" sz="4800" dirty="0"/>
              <a:t>исполнение силами сотрудников и «клиентов» без цели извлечения прибыли в организациях образования, медицины, социального обслуживания и в местах лишения свободы;</a:t>
            </a:r>
            <a:endParaRPr lang="ru-RU" sz="4800" dirty="0" smtClean="0"/>
          </a:p>
          <a:p>
            <a:r>
              <a:rPr lang="ru-RU" sz="4800" dirty="0" smtClean="0"/>
              <a:t>включение </a:t>
            </a:r>
            <a:r>
              <a:rPr lang="ru-RU" sz="4800" dirty="0"/>
              <a:t>в качестве иллюстраций в издания, радио- и телепередачи, </a:t>
            </a:r>
            <a:r>
              <a:rPr lang="ru-RU" sz="4800" dirty="0" err="1"/>
              <a:t>звуко</a:t>
            </a:r>
            <a:r>
              <a:rPr lang="ru-RU" sz="4800" dirty="0"/>
              <a:t>- и видеозаписи учебного характера, запись в электронной форме и доведение до всеобщего сведения авторефератов диссертаций;</a:t>
            </a:r>
            <a:endParaRPr lang="ru-RU" sz="4800" dirty="0" smtClean="0"/>
          </a:p>
          <a:p>
            <a:r>
              <a:rPr lang="ru-RU" sz="4800" dirty="0" smtClean="0"/>
              <a:t>использование </a:t>
            </a:r>
            <a:r>
              <a:rPr lang="ru-RU" sz="4800" dirty="0"/>
              <a:t>в судебных целях, в целях дознания и следствия (это исключение распространяется и на необнародованные произведения); </a:t>
            </a:r>
            <a:endParaRPr lang="ru-RU" sz="4800" dirty="0" smtClean="0"/>
          </a:p>
          <a:p>
            <a:r>
              <a:rPr lang="ru-RU" sz="4800" dirty="0" smtClean="0"/>
              <a:t>публичное </a:t>
            </a:r>
            <a:r>
              <a:rPr lang="ru-RU" sz="4800" dirty="0"/>
              <a:t>исполнение музыкальных произведений в официальных и религиозных церемониях и во время похорон; </a:t>
            </a:r>
            <a:endParaRPr lang="ru-RU" sz="4800" dirty="0" smtClean="0"/>
          </a:p>
          <a:p>
            <a:r>
              <a:rPr lang="ru-RU" sz="4800" dirty="0" smtClean="0"/>
              <a:t>адаптация </a:t>
            </a:r>
            <a:r>
              <a:rPr lang="ru-RU" sz="4800" dirty="0"/>
              <a:t>произведения для лиц с ограниченными возможностями;</a:t>
            </a:r>
            <a:endParaRPr lang="ru-RU" sz="4800" dirty="0" smtClean="0"/>
          </a:p>
          <a:p>
            <a:r>
              <a:rPr lang="ru-RU" sz="4800" dirty="0" smtClean="0"/>
              <a:t>цитирование</a:t>
            </a:r>
            <a:r>
              <a:rPr lang="ru-RU" sz="4800" dirty="0"/>
              <a:t>, в том числе и в переработанном виде, для раскрытия собственного творческого замысла (</a:t>
            </a:r>
            <a:r>
              <a:rPr lang="ru-RU" sz="4800" dirty="0" err="1"/>
              <a:t>сэмплирование</a:t>
            </a:r>
            <a:r>
              <a:rPr lang="ru-RU" sz="4800" dirty="0"/>
              <a:t>); </a:t>
            </a:r>
            <a:endParaRPr lang="ru-RU" sz="4800" dirty="0" smtClean="0"/>
          </a:p>
          <a:p>
            <a:r>
              <a:rPr lang="ru-RU" sz="4800" dirty="0" smtClean="0"/>
              <a:t>переработка </a:t>
            </a:r>
            <a:r>
              <a:rPr lang="ru-RU" sz="4800" dirty="0"/>
              <a:t>в целях создания пародий и карикатур, подражаний и стилизаций;</a:t>
            </a:r>
            <a:endParaRPr lang="ru-RU" sz="4800" dirty="0" smtClean="0"/>
          </a:p>
          <a:p>
            <a:r>
              <a:rPr lang="ru-RU" sz="4800" dirty="0" smtClean="0"/>
              <a:t>использование </a:t>
            </a:r>
            <a:r>
              <a:rPr lang="ru-RU" sz="4800" dirty="0"/>
              <a:t>без цели извлечения прибыли произведений, расположенных в открытых для доступа публики местах, если это произведение не является основным объектом изображения</a:t>
            </a:r>
            <a:r>
              <a:rPr lang="ru-RU" sz="4800" dirty="0" smtClean="0"/>
              <a:t>.</a:t>
            </a:r>
          </a:p>
          <a:p>
            <a:r>
              <a:rPr lang="ru-RU" sz="4800" dirty="0" smtClean="0"/>
              <a:t>обзоры печати, новости дня</a:t>
            </a:r>
          </a:p>
          <a:p>
            <a:r>
              <a:rPr lang="ru-RU" sz="4800" dirty="0"/>
              <a:t>и</a:t>
            </a:r>
            <a:r>
              <a:rPr lang="ru-RU" sz="4800" dirty="0" smtClean="0"/>
              <a:t>зготовление единичных экземпляров библиотеками и архивами</a:t>
            </a:r>
          </a:p>
          <a:p>
            <a:r>
              <a:rPr lang="ru-RU" sz="4800" dirty="0"/>
              <a:t>к</a:t>
            </a:r>
            <a:r>
              <a:rPr lang="ru-RU" sz="4800" dirty="0" smtClean="0"/>
              <a:t>серокопирование фрагментов или малообъемных произведений (в том числе нотных текстов) для аудиторных занятий</a:t>
            </a:r>
          </a:p>
          <a:p>
            <a:r>
              <a:rPr lang="ru-RU" sz="4800" dirty="0" smtClean="0"/>
              <a:t>краткосрочная запись, осуществленная организацией вещания</a:t>
            </a:r>
          </a:p>
          <a:p>
            <a:r>
              <a:rPr lang="ru-RU" sz="4800" dirty="0" smtClean="0"/>
              <a:t>Запуск и единичное копирование программы для ЭВМ, исследование, декомпиляция, усовершенствование, использование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Без согласия автора, с выплатой вознаграждения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частное </a:t>
            </a:r>
            <a:r>
              <a:rPr lang="ru-RU" dirty="0"/>
              <a:t>копирование аудиовизуальных произведений и фонограмм;</a:t>
            </a:r>
            <a:endParaRPr lang="ru-RU" dirty="0" smtClean="0"/>
          </a:p>
          <a:p>
            <a:r>
              <a:rPr lang="ru-RU" dirty="0" smtClean="0"/>
              <a:t>передача </a:t>
            </a:r>
            <a:r>
              <a:rPr lang="ru-RU" dirty="0"/>
              <a:t>в эфир, ретрансляция, публичное исполнение передаваемых в эфир произведений</a:t>
            </a:r>
            <a:endParaRPr lang="ru-RU" dirty="0" smtClean="0"/>
          </a:p>
          <a:p>
            <a:r>
              <a:rPr lang="ru-RU" dirty="0" smtClean="0"/>
              <a:t>использование </a:t>
            </a:r>
            <a:r>
              <a:rPr lang="ru-RU" dirty="0"/>
              <a:t>фонограмм с записью исполнения, выпущенных в коммерческих целях;</a:t>
            </a:r>
            <a:endParaRPr lang="ru-RU" dirty="0" smtClean="0"/>
          </a:p>
          <a:p>
            <a:r>
              <a:rPr lang="ru-RU" dirty="0" smtClean="0"/>
              <a:t>публичное </a:t>
            </a:r>
            <a:r>
              <a:rPr lang="ru-RU" dirty="0"/>
              <a:t>исполнение, сообщение в эфир или по кабелю музыкальных произведений с текстом или без текста, а также отрывков музыкально-драматических произведений;</a:t>
            </a:r>
            <a:endParaRPr lang="ru-RU" dirty="0" smtClean="0"/>
          </a:p>
          <a:p>
            <a:r>
              <a:rPr lang="ru-RU" dirty="0" smtClean="0"/>
              <a:t>использование </a:t>
            </a:r>
            <a:r>
              <a:rPr lang="ru-RU" dirty="0"/>
              <a:t>музыкального произведения с текстом или без текстом в составе аудиовизуального произведения;</a:t>
            </a:r>
            <a:endParaRPr lang="ru-RU" dirty="0" smtClean="0"/>
          </a:p>
          <a:p>
            <a:r>
              <a:rPr lang="ru-RU" dirty="0" smtClean="0"/>
              <a:t>перепродажа </a:t>
            </a:r>
            <a:r>
              <a:rPr lang="ru-RU" dirty="0"/>
              <a:t>оригиналов произведений изобразительного искусства и автографов литературных и музыкальных произведений.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Договоры, прямо предусмотренные законом, и не предусмотренные законом, но не противоречащие ему</a:t>
            </a:r>
            <a:endParaRPr lang="en-US" dirty="0" smtClean="0"/>
          </a:p>
          <a:p>
            <a:r>
              <a:rPr lang="ru-RU" dirty="0" smtClean="0"/>
              <a:t>Договор считается заключенным, когда стороны в надлежащей форме договорились о существенных условиях:</a:t>
            </a:r>
          </a:p>
          <a:p>
            <a:pPr lvl="1"/>
            <a:r>
              <a:rPr lang="ru-RU" dirty="0" smtClean="0"/>
              <a:t>Простая письменная (+обмен письмами)</a:t>
            </a:r>
          </a:p>
          <a:p>
            <a:pPr lvl="1"/>
            <a:r>
              <a:rPr lang="ru-RU" dirty="0" smtClean="0"/>
              <a:t>Устная в периодической печати</a:t>
            </a:r>
          </a:p>
          <a:p>
            <a:pPr lvl="1"/>
            <a:r>
              <a:rPr lang="ru-RU" dirty="0" smtClean="0"/>
              <a:t>Клики в отношении компьютерных программ и БД, и на условиях открытых лицензий</a:t>
            </a:r>
          </a:p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r>
              <a:rPr lang="ru-RU" dirty="0" smtClean="0">
                <a:solidFill>
                  <a:srgbClr val="FF0000"/>
                </a:solidFill>
              </a:rPr>
              <a:t>Несоблюдение формы = недействительность договора</a:t>
            </a:r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Авторский договор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2232248"/>
                <a:gridCol w="2129408"/>
                <a:gridCol w="2057400"/>
              </a:tblGrid>
              <a:tr h="630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Договор об отчуждении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Лицензионный договор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Договор авторского заказа</a:t>
                      </a:r>
                      <a:endParaRPr lang="ru-RU" dirty="0"/>
                    </a:p>
                  </a:txBody>
                  <a:tcPr/>
                </a:tc>
              </a:tr>
              <a:tr h="117013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Отчуждение исключительного права в полном объеме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Произведение и способы его использования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Произведение и носитель</a:t>
                      </a:r>
                      <a:endParaRPr lang="ru-RU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умолчанию – 5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Основной + дополнительный</a:t>
                      </a:r>
                      <a:endParaRPr lang="ru-RU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ru-RU" dirty="0" smtClean="0"/>
                        <a:t>Территория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умолчанию - РФ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Вознаграждение</a:t>
                      </a:r>
                      <a:endParaRPr lang="ru-RU" sz="15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Фиксированное вознаграждение                          (аванс)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 от дохода                                                       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Иное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Ответственность </a:t>
                      </a:r>
                      <a:endParaRPr lang="ru-RU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Автор возмещает ущерб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Приобретатель – убытки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Возврат аванса + неустойка (если предусмотрено договором) ≤ ущерб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Примерные условия авторского договора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Особенности издательского лицензионного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395536" y="2708920"/>
            <a:ext cx="5544616" cy="388620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Стороны</a:t>
            </a:r>
            <a:endParaRPr lang="ru-RU" dirty="0"/>
          </a:p>
          <a:p>
            <a:r>
              <a:rPr lang="ru-RU" dirty="0"/>
              <a:t>Предмет</a:t>
            </a:r>
          </a:p>
          <a:p>
            <a:r>
              <a:rPr lang="ru-RU" dirty="0" smtClean="0"/>
              <a:t>Условия/гарантии</a:t>
            </a:r>
            <a:endParaRPr lang="ru-RU" dirty="0"/>
          </a:p>
          <a:p>
            <a:r>
              <a:rPr lang="ru-RU" dirty="0"/>
              <a:t>Срок</a:t>
            </a:r>
          </a:p>
          <a:p>
            <a:r>
              <a:rPr lang="ru-RU" dirty="0"/>
              <a:t>Территория</a:t>
            </a:r>
          </a:p>
          <a:p>
            <a:r>
              <a:rPr lang="ru-RU" dirty="0" smtClean="0"/>
              <a:t>Права (+сублицензии)</a:t>
            </a:r>
            <a:endParaRPr lang="ru-RU" dirty="0"/>
          </a:p>
          <a:p>
            <a:r>
              <a:rPr lang="ru-RU" dirty="0" smtClean="0"/>
              <a:t>Обязанности (+ особые условия издательского договора)</a:t>
            </a:r>
            <a:endParaRPr lang="ru-RU" dirty="0"/>
          </a:p>
          <a:p>
            <a:r>
              <a:rPr lang="ru-RU" dirty="0"/>
              <a:t>Расчеты</a:t>
            </a:r>
          </a:p>
          <a:p>
            <a:r>
              <a:rPr lang="ru-RU" dirty="0"/>
              <a:t>Контроль</a:t>
            </a:r>
          </a:p>
          <a:p>
            <a:r>
              <a:rPr lang="ru-RU" dirty="0"/>
              <a:t>Ответственность</a:t>
            </a:r>
          </a:p>
          <a:p>
            <a:r>
              <a:rPr lang="ru-RU" dirty="0"/>
              <a:t>Условия изменения и расторжения</a:t>
            </a:r>
          </a:p>
          <a:p>
            <a:r>
              <a:rPr lang="ru-RU" dirty="0"/>
              <a:t>Применимое право</a:t>
            </a:r>
          </a:p>
          <a:p>
            <a:r>
              <a:rPr lang="ru-RU" dirty="0"/>
              <a:t>Разрешение споров</a:t>
            </a:r>
          </a:p>
          <a:p>
            <a:r>
              <a:rPr lang="ru-RU" dirty="0"/>
              <a:t>Прочие условия</a:t>
            </a:r>
          </a:p>
          <a:p>
            <a:r>
              <a:rPr lang="ru-RU" dirty="0"/>
              <a:t>Заключительные положения</a:t>
            </a:r>
          </a:p>
          <a:p>
            <a:r>
              <a:rPr lang="ru-RU" dirty="0"/>
              <a:t>Реквизиты </a:t>
            </a:r>
            <a:r>
              <a:rPr lang="ru-RU" dirty="0" smtClean="0"/>
              <a:t>сторон</a:t>
            </a:r>
          </a:p>
          <a:p>
            <a:r>
              <a:rPr lang="ru-RU" dirty="0" smtClean="0"/>
              <a:t>Приложения </a:t>
            </a:r>
            <a:endParaRPr lang="ru-RU" dirty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796136" y="2708519"/>
            <a:ext cx="2963943" cy="3886200"/>
          </a:xfrm>
        </p:spPr>
        <p:txBody>
          <a:bodyPr/>
          <a:lstStyle/>
          <a:p>
            <a:r>
              <a:rPr lang="ru-RU" dirty="0" smtClean="0"/>
              <a:t>Обязанность использования</a:t>
            </a:r>
          </a:p>
          <a:p>
            <a:r>
              <a:rPr lang="ru-RU" dirty="0" smtClean="0"/>
              <a:t>Обычный срок начала использования</a:t>
            </a:r>
          </a:p>
          <a:p>
            <a:r>
              <a:rPr lang="ru-RU" dirty="0" smtClean="0"/>
              <a:t>Возможность автора отказаться от договора с выплатой гонорара в полном объеме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Свободная лицензия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Односторонняя сделка</a:t>
            </a:r>
          </a:p>
          <a:p>
            <a:r>
              <a:rPr lang="ru-RU" dirty="0" smtClean="0"/>
              <a:t>Безвозмездная</a:t>
            </a:r>
          </a:p>
          <a:p>
            <a:r>
              <a:rPr lang="ru-RU" dirty="0" smtClean="0"/>
              <a:t>Условия использования</a:t>
            </a:r>
          </a:p>
          <a:p>
            <a:r>
              <a:rPr lang="ru-RU" dirty="0" smtClean="0"/>
              <a:t>Заявление на сайте ФОИВ</a:t>
            </a:r>
          </a:p>
          <a:p>
            <a:r>
              <a:rPr lang="ru-RU" dirty="0" smtClean="0"/>
              <a:t>По умолчанию: срок 5 лет, территория РФ</a:t>
            </a:r>
          </a:p>
          <a:p>
            <a:r>
              <a:rPr lang="ru-RU" dirty="0" smtClean="0"/>
              <a:t>Безотзывная, неизменяемая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Открытая лицензия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Договор присоединения</a:t>
            </a:r>
          </a:p>
          <a:p>
            <a:r>
              <a:rPr lang="ru-RU" dirty="0" smtClean="0"/>
              <a:t>Простая неисключительная</a:t>
            </a:r>
          </a:p>
          <a:p>
            <a:r>
              <a:rPr lang="ru-RU" dirty="0" smtClean="0"/>
              <a:t>Оговоренные способы и условия</a:t>
            </a:r>
          </a:p>
          <a:p>
            <a:r>
              <a:rPr lang="ru-RU" dirty="0" smtClean="0"/>
              <a:t>Размещение условий для ознакомления до использования</a:t>
            </a:r>
          </a:p>
          <a:p>
            <a:r>
              <a:rPr lang="ru-RU" dirty="0" smtClean="0"/>
              <a:t>По умолчанию: срок (5 лет, ∞) и территория (земной шар)</a:t>
            </a:r>
          </a:p>
          <a:p>
            <a:r>
              <a:rPr lang="ru-RU" dirty="0" smtClean="0"/>
              <a:t>Упрощенный порядок заключения (клик)</a:t>
            </a:r>
          </a:p>
          <a:p>
            <a:r>
              <a:rPr lang="ru-RU" dirty="0" smtClean="0"/>
              <a:t>Как правило безвозмездная</a:t>
            </a:r>
          </a:p>
          <a:p>
            <a:r>
              <a:rPr lang="en-US" dirty="0" smtClean="0"/>
              <a:t>Share-Alike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Attribution</a:t>
            </a:r>
            <a:r>
              <a:rPr lang="ru-RU" dirty="0" smtClean="0"/>
              <a:t> (сокращённо BY) Пользователь должен указать авторство произведения. </a:t>
            </a:r>
          </a:p>
          <a:p>
            <a:r>
              <a:rPr lang="en-US" b="1" dirty="0" smtClean="0"/>
              <a:t>Share-alike</a:t>
            </a:r>
            <a:r>
              <a:rPr lang="ru-RU" dirty="0" smtClean="0"/>
              <a:t> (сокращённо SA) Производные произведения обязательно должны распространяться на условиях этой же лицензии </a:t>
            </a:r>
          </a:p>
          <a:p>
            <a:r>
              <a:rPr lang="ru-RU" b="1" dirty="0" err="1" smtClean="0"/>
              <a:t>Noncommercial</a:t>
            </a:r>
            <a:r>
              <a:rPr lang="ru-RU" dirty="0" smtClean="0"/>
              <a:t> (сокращённо NC) Запрещается использование произведения в целях получения прибыли. </a:t>
            </a:r>
          </a:p>
          <a:p>
            <a:r>
              <a:rPr lang="ru-RU" b="1" dirty="0" err="1" smtClean="0"/>
              <a:t>No</a:t>
            </a:r>
            <a:r>
              <a:rPr lang="ru-RU" b="1" dirty="0" smtClean="0"/>
              <a:t> </a:t>
            </a:r>
            <a:r>
              <a:rPr lang="ru-RU" b="1" dirty="0" err="1" smtClean="0"/>
              <a:t>Derivative</a:t>
            </a:r>
            <a:r>
              <a:rPr lang="ru-RU" b="1" dirty="0" smtClean="0"/>
              <a:t> </a:t>
            </a:r>
            <a:r>
              <a:rPr lang="ru-RU" b="1" dirty="0" err="1" smtClean="0"/>
              <a:t>Works</a:t>
            </a:r>
            <a:r>
              <a:rPr lang="ru-RU" dirty="0" smtClean="0"/>
              <a:t> (сокращённо ND) Запрещается создавать производные произведения на основе данного произведения.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Авторское право и смежные права в законодательстве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200" dirty="0"/>
              <a:t>принципы</a:t>
            </a:r>
          </a:p>
          <a:p>
            <a:r>
              <a:rPr lang="ru-RU" sz="1200" dirty="0" smtClean="0"/>
              <a:t>Основные положения</a:t>
            </a:r>
          </a:p>
          <a:p>
            <a:endParaRPr lang="ru-RU" sz="1200" dirty="0"/>
          </a:p>
          <a:p>
            <a:r>
              <a:rPr lang="ru-RU" sz="1200" dirty="0"/>
              <a:t>Использование произведений, находящихся в </a:t>
            </a:r>
            <a:r>
              <a:rPr lang="ru-RU" sz="1200" dirty="0" smtClean="0"/>
              <a:t>музеях</a:t>
            </a:r>
          </a:p>
          <a:p>
            <a:r>
              <a:rPr lang="ru-RU" sz="1200" dirty="0" smtClean="0"/>
              <a:t>Тиражирование </a:t>
            </a:r>
            <a:r>
              <a:rPr lang="ru-RU" sz="1200" dirty="0"/>
              <a:t>произведений </a:t>
            </a:r>
            <a:r>
              <a:rPr lang="ru-RU" sz="1200" dirty="0" smtClean="0"/>
              <a:t>библиотеками</a:t>
            </a:r>
            <a:endParaRPr lang="ru-RU" sz="1200" dirty="0"/>
          </a:p>
          <a:p>
            <a:r>
              <a:rPr lang="ru-RU" sz="1200" dirty="0" smtClean="0"/>
              <a:t>Признание </a:t>
            </a:r>
            <a:r>
              <a:rPr lang="ru-RU" sz="1200" dirty="0"/>
              <a:t>фильма национальным </a:t>
            </a:r>
            <a:endParaRPr lang="ru-RU" sz="1200" dirty="0" smtClean="0"/>
          </a:p>
          <a:p>
            <a:endParaRPr lang="ru-RU" sz="1200" dirty="0"/>
          </a:p>
          <a:p>
            <a:r>
              <a:rPr lang="ru-RU" sz="1200" dirty="0" smtClean="0"/>
              <a:t>Включение </a:t>
            </a:r>
            <a:r>
              <a:rPr lang="ru-RU" sz="1200" dirty="0"/>
              <a:t>в произведение нецензурной </a:t>
            </a:r>
            <a:r>
              <a:rPr lang="ru-RU" sz="1200" dirty="0" smtClean="0"/>
              <a:t>лексики</a:t>
            </a:r>
          </a:p>
          <a:p>
            <a:endParaRPr lang="ru-RU" sz="1200" dirty="0"/>
          </a:p>
          <a:p>
            <a:r>
              <a:rPr lang="ru-RU" sz="1200" dirty="0" smtClean="0"/>
              <a:t>Бюджетное </a:t>
            </a:r>
            <a:r>
              <a:rPr lang="ru-RU" sz="1200" dirty="0"/>
              <a:t>финансирование создания и использования результатов творческой </a:t>
            </a:r>
            <a:r>
              <a:rPr lang="ru-RU" sz="1200" dirty="0" smtClean="0"/>
              <a:t>деятельности</a:t>
            </a:r>
            <a:endParaRPr lang="ru-RU" sz="1200" dirty="0"/>
          </a:p>
          <a:p>
            <a:r>
              <a:rPr lang="ru-RU" sz="1200" dirty="0" smtClean="0"/>
              <a:t>Налог </a:t>
            </a:r>
            <a:r>
              <a:rPr lang="ru-RU" sz="1200" dirty="0"/>
              <a:t>с авторского </a:t>
            </a:r>
            <a:r>
              <a:rPr lang="ru-RU" sz="1200" dirty="0" smtClean="0"/>
              <a:t>гонорара</a:t>
            </a:r>
          </a:p>
          <a:p>
            <a:r>
              <a:rPr lang="ru-RU" sz="1200" dirty="0" smtClean="0"/>
              <a:t>Оборот товаров, содержащих результаты творческой деятельности</a:t>
            </a:r>
          </a:p>
          <a:p>
            <a:endParaRPr lang="ru-RU" sz="1200" dirty="0"/>
          </a:p>
          <a:p>
            <a:r>
              <a:rPr lang="ru-RU" sz="1200" dirty="0" smtClean="0"/>
              <a:t>Ответственность </a:t>
            </a:r>
            <a:r>
              <a:rPr lang="ru-RU" sz="1200" dirty="0"/>
              <a:t>за нарушение авторского права и смежных </a:t>
            </a:r>
            <a:r>
              <a:rPr lang="ru-RU" sz="1200" dirty="0" smtClean="0"/>
              <a:t>прав</a:t>
            </a:r>
            <a:endParaRPr lang="ru-RU" sz="1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3000" dirty="0" smtClean="0"/>
              <a:t>Статья 44 Конституции Российской Федерации</a:t>
            </a:r>
          </a:p>
          <a:p>
            <a:endParaRPr lang="ru-RU" sz="3000" dirty="0" smtClean="0"/>
          </a:p>
          <a:p>
            <a:r>
              <a:rPr lang="ru-RU" sz="3000" dirty="0" smtClean="0"/>
              <a:t>Главы 69-71 Гражданского кодекса Российской Федерации</a:t>
            </a:r>
          </a:p>
          <a:p>
            <a:r>
              <a:rPr lang="ru-RU" sz="3000" dirty="0" smtClean="0"/>
              <a:t>Ст. 36 Федерального закона «О музейном фонде Российской Федерации и музеях в Российской Федерации»</a:t>
            </a:r>
          </a:p>
          <a:p>
            <a:endParaRPr lang="ru-RU" sz="3000" dirty="0" smtClean="0"/>
          </a:p>
          <a:p>
            <a:r>
              <a:rPr lang="ru-RU" sz="3000" dirty="0" smtClean="0"/>
              <a:t>Ст. 18 Федерального закона «О библиотечном деле»</a:t>
            </a:r>
          </a:p>
          <a:p>
            <a:endParaRPr lang="ru-RU" sz="3000" dirty="0" smtClean="0"/>
          </a:p>
          <a:p>
            <a:r>
              <a:rPr lang="ru-RU" sz="3000" dirty="0" smtClean="0"/>
              <a:t>Ст. 4 Федерального закона «О государственной поддержке кинематографии Российской Федерации»</a:t>
            </a:r>
          </a:p>
          <a:p>
            <a:endParaRPr lang="ru-RU" sz="3000" dirty="0" smtClean="0"/>
          </a:p>
          <a:p>
            <a:r>
              <a:rPr lang="ru-RU" sz="3000" dirty="0" smtClean="0"/>
              <a:t>Статьи 1 и 3 Федерального закона «О государственном языке Российской Федерации»</a:t>
            </a:r>
          </a:p>
          <a:p>
            <a:endParaRPr lang="ru-RU" sz="3000" dirty="0" smtClean="0"/>
          </a:p>
          <a:p>
            <a:endParaRPr lang="ru-RU" sz="3000" dirty="0" smtClean="0"/>
          </a:p>
          <a:p>
            <a:r>
              <a:rPr lang="ru-RU" sz="3000" dirty="0" smtClean="0"/>
              <a:t>Статья 93 Федерального закона «О контрактной системе в сфере закупок товаров, работ, услуг для обеспечения государственных и муниципальных нужд»</a:t>
            </a:r>
          </a:p>
          <a:p>
            <a:endParaRPr lang="ru-RU" sz="3000" dirty="0" smtClean="0"/>
          </a:p>
          <a:p>
            <a:r>
              <a:rPr lang="ru-RU" sz="3000" dirty="0" smtClean="0"/>
              <a:t>Статья 221 Налогового кодекса Российской Федерации</a:t>
            </a:r>
          </a:p>
          <a:p>
            <a:r>
              <a:rPr lang="ru-RU" sz="3000" dirty="0" smtClean="0"/>
              <a:t>Глава 46 Таможенного кодекса Таможенного союза</a:t>
            </a:r>
          </a:p>
          <a:p>
            <a:r>
              <a:rPr lang="ru-RU" sz="3000" dirty="0" smtClean="0"/>
              <a:t>Глава 3 Федерального закона «О защите детей от информации, причиняющей вред их здоровью и развитию»</a:t>
            </a:r>
          </a:p>
          <a:p>
            <a:endParaRPr lang="ru-RU" sz="3000" dirty="0" smtClean="0"/>
          </a:p>
          <a:p>
            <a:r>
              <a:rPr lang="ru-RU" sz="3000" dirty="0" smtClean="0"/>
              <a:t>Статья 7.12 Кодекса Российской Федерации об административных правонарушениях, статья 146 Уголовного кодекса Российской Федерации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620690"/>
          <a:ext cx="8424936" cy="605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3252912"/>
                <a:gridCol w="3515840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Гражданско-правовой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Трудовой 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стороны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Исполнитель (ФЛ, ИП, ЮЛ)</a:t>
                      </a:r>
                      <a:r>
                        <a:rPr lang="ru-RU" baseline="0" dirty="0" smtClean="0"/>
                        <a:t> – </a:t>
                      </a:r>
                      <a:r>
                        <a:rPr lang="ru-RU" dirty="0" smtClean="0"/>
                        <a:t>заказчик (равные)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Работник (ФЛ) – работодатель</a:t>
                      </a:r>
                    </a:p>
                    <a:p>
                      <a:r>
                        <a:rPr lang="ru-RU" dirty="0" smtClean="0"/>
                        <a:t>(подчиненные)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Четко определенный 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Процесс труда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Определяется договором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 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срочный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Бессрочный/срочный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оформление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договор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Приказ ± договор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плата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Оплачивается результат, порядок платы определяется договором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раза в месяц не ниже МРОТ</a:t>
                      </a:r>
                      <a:r>
                        <a:rPr lang="ru-RU" baseline="0" dirty="0" smtClean="0"/>
                        <a:t> независимо от результата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Конечный срок</a:t>
                      </a:r>
                      <a:r>
                        <a:rPr lang="ru-RU" baseline="0" dirty="0" smtClean="0"/>
                        <a:t>, выбор времени работником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Распорядок дня, сверхурочные, локальные акты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условия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Обеспечивает исполнитель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Обеспечивает работодатель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9" y="620688"/>
          <a:ext cx="8568951" cy="593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3024336"/>
                <a:gridCol w="3456384"/>
              </a:tblGrid>
              <a:tr h="4770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Гражданско-правовой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трудовой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Гарантии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предоставляются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предоставляются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взносы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ПФ, ФМОС, ФСС?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ПФ, ФОМС, ФСС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НДФЛ/ИП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НДФЛ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расторжение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Договор,</a:t>
                      </a:r>
                      <a:r>
                        <a:rPr lang="ru-RU" baseline="0" dirty="0" smtClean="0"/>
                        <a:t> закон, соглашение сторон, суд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Инициатива работника</a:t>
                      </a:r>
                    </a:p>
                    <a:p>
                      <a:r>
                        <a:rPr lang="ru-RU" dirty="0" smtClean="0"/>
                        <a:t>Инициатива работодателя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Ответственность исполнителя/</a:t>
                      </a:r>
                    </a:p>
                    <a:p>
                      <a:r>
                        <a:rPr lang="ru-RU" dirty="0" smtClean="0"/>
                        <a:t>работника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Имущественная (убытки)</a:t>
                      </a:r>
                    </a:p>
                    <a:p>
                      <a:r>
                        <a:rPr lang="ru-RU" dirty="0" smtClean="0"/>
                        <a:t>ИП</a:t>
                      </a:r>
                    </a:p>
                    <a:p>
                      <a:r>
                        <a:rPr lang="ru-RU" dirty="0" smtClean="0"/>
                        <a:t>Авторы и исполнители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Дисциплинарная/</a:t>
                      </a:r>
                    </a:p>
                    <a:p>
                      <a:r>
                        <a:rPr lang="ru-RU" dirty="0" smtClean="0"/>
                        <a:t>Имущественная? (ущерб)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Ответственность заказчика/</a:t>
                      </a:r>
                    </a:p>
                    <a:p>
                      <a:r>
                        <a:rPr lang="ru-RU" dirty="0" smtClean="0"/>
                        <a:t>работодателя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Имущественная (убытки)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«Социальная»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малолетние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Согласие обоих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Согласие одного из родителей и органа опеки</a:t>
                      </a:r>
                      <a:endParaRPr lang="ru-RU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Приемка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Необязательна/служебное произведение или исполнение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Продюсер плюсы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Гражданско-правовой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Необязательное начисление взносов ФСС (до 4%)</a:t>
            </a:r>
          </a:p>
          <a:p>
            <a:r>
              <a:rPr lang="ru-RU" dirty="0" smtClean="0"/>
              <a:t>Необязательное соблюдение трудовых гарантий</a:t>
            </a:r>
          </a:p>
          <a:p>
            <a:pPr lvl="1"/>
            <a:r>
              <a:rPr lang="ru-RU" dirty="0" smtClean="0"/>
              <a:t>Охрана труда</a:t>
            </a:r>
          </a:p>
          <a:p>
            <a:pPr lvl="1"/>
            <a:r>
              <a:rPr lang="ru-RU" dirty="0" smtClean="0"/>
              <a:t>Время труда и время отдыха</a:t>
            </a:r>
          </a:p>
          <a:p>
            <a:pPr lvl="1"/>
            <a:r>
              <a:rPr lang="ru-RU" dirty="0" smtClean="0"/>
              <a:t>Оплачиваемый отпуск и временная нетрудоспособность</a:t>
            </a:r>
          </a:p>
          <a:p>
            <a:pPr lvl="1"/>
            <a:r>
              <a:rPr lang="ru-RU" dirty="0" smtClean="0"/>
              <a:t>Ведение кадровых документов</a:t>
            </a:r>
          </a:p>
          <a:p>
            <a:pPr lvl="1"/>
            <a:r>
              <a:rPr lang="ru-RU" dirty="0" smtClean="0"/>
              <a:t>Компенсации при использовании личного имущества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трудовой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Работник подчиняется локальным актам </a:t>
            </a:r>
          </a:p>
          <a:p>
            <a:r>
              <a:rPr lang="ru-RU" dirty="0" smtClean="0"/>
              <a:t>Возможность дисциплинарного взыскания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Продюсер минусы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Гражданско-правовой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трудовой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Возможность признания трудовым судом по инициативе работника, его представителей или налоговых и контролирующих органов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Вмешательство трудовой инспекции и органов опеки</a:t>
            </a:r>
          </a:p>
          <a:p>
            <a:r>
              <a:rPr lang="ru-RU" dirty="0" smtClean="0"/>
              <a:t>Регулярные выплаты</a:t>
            </a:r>
          </a:p>
          <a:p>
            <a:r>
              <a:rPr lang="ru-RU" dirty="0" smtClean="0"/>
              <a:t>Соответствие штатному расписанию</a:t>
            </a:r>
          </a:p>
          <a:p>
            <a:r>
              <a:rPr lang="ru-RU" dirty="0" smtClean="0"/>
              <a:t>Плюсы предыдущего слайда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Смежные права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Артисты-исполнители, дирижеры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театральные режиссеры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Постановка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Изготовители фонограмм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Фонограмма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Вещательные организации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Вещание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Изготовители особых баз данных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базы данных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публикаторы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Произведения в </a:t>
                      </a:r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domain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артистов исполнителей </a:t>
            </a:r>
            <a:r>
              <a:rPr lang="ru-RU" dirty="0" smtClean="0">
                <a:latin typeface="Calibri"/>
              </a:rPr>
              <a:t>℗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неимущественные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Исключительное право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Авторство</a:t>
            </a:r>
          </a:p>
          <a:p>
            <a:r>
              <a:rPr lang="ru-RU" dirty="0" smtClean="0"/>
              <a:t>Имя</a:t>
            </a:r>
          </a:p>
          <a:p>
            <a:r>
              <a:rPr lang="ru-RU" dirty="0" smtClean="0"/>
              <a:t>Неприкосновенность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Эфир х2</a:t>
            </a:r>
          </a:p>
          <a:p>
            <a:r>
              <a:rPr lang="ru-RU" dirty="0" smtClean="0"/>
              <a:t>Кабель х2</a:t>
            </a:r>
          </a:p>
          <a:p>
            <a:r>
              <a:rPr lang="ru-RU" dirty="0" smtClean="0"/>
              <a:t>Интернет х2</a:t>
            </a:r>
          </a:p>
          <a:p>
            <a:r>
              <a:rPr lang="ru-RU" dirty="0" smtClean="0"/>
              <a:t>Запись </a:t>
            </a:r>
          </a:p>
          <a:p>
            <a:r>
              <a:rPr lang="ru-RU" dirty="0" smtClean="0"/>
              <a:t>Воспроизведение</a:t>
            </a:r>
          </a:p>
          <a:p>
            <a:r>
              <a:rPr lang="ru-RU" dirty="0" smtClean="0"/>
              <a:t>Распространение</a:t>
            </a:r>
          </a:p>
          <a:p>
            <a:r>
              <a:rPr lang="ru-RU" dirty="0" smtClean="0"/>
              <a:t>Публичное исполнение</a:t>
            </a:r>
          </a:p>
          <a:p>
            <a:r>
              <a:rPr lang="ru-RU" dirty="0" smtClean="0"/>
              <a:t>Прокат</a:t>
            </a:r>
          </a:p>
          <a:p>
            <a:endParaRPr lang="ru-RU" dirty="0" smtClean="0"/>
          </a:p>
          <a:p>
            <a:r>
              <a:rPr lang="ru-RU" dirty="0" smtClean="0"/>
              <a:t>Особенности аудиовизуальных исполнений</a:t>
            </a:r>
          </a:p>
          <a:p>
            <a:r>
              <a:rPr lang="ru-RU" dirty="0" smtClean="0"/>
              <a:t>Жизнь </a:t>
            </a:r>
            <a:r>
              <a:rPr lang="ru-RU" dirty="0" smtClean="0">
                <a:latin typeface="Calibri"/>
              </a:rPr>
              <a:t>≥ 50 лет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Права изготовителей фонограмм </a:t>
            </a:r>
            <a:r>
              <a:rPr lang="ru-RU" dirty="0" smtClean="0">
                <a:latin typeface="Calibri"/>
              </a:rPr>
              <a:t>℗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неимущественные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Исключительное право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Указание имени или наименования</a:t>
            </a:r>
          </a:p>
          <a:p>
            <a:r>
              <a:rPr lang="ru-RU" dirty="0" smtClean="0"/>
              <a:t>Защита фонограммы от искажения</a:t>
            </a:r>
          </a:p>
          <a:p>
            <a:r>
              <a:rPr lang="ru-RU" dirty="0" smtClean="0"/>
              <a:t>обнародование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Публичное исполнение</a:t>
            </a:r>
          </a:p>
          <a:p>
            <a:r>
              <a:rPr lang="ru-RU" dirty="0" smtClean="0"/>
              <a:t>Эфир</a:t>
            </a:r>
          </a:p>
          <a:p>
            <a:r>
              <a:rPr lang="ru-RU" dirty="0" smtClean="0"/>
              <a:t>Кабель</a:t>
            </a:r>
          </a:p>
          <a:p>
            <a:r>
              <a:rPr lang="ru-RU" dirty="0" smtClean="0"/>
              <a:t>Интернет</a:t>
            </a:r>
          </a:p>
          <a:p>
            <a:r>
              <a:rPr lang="ru-RU" dirty="0" smtClean="0"/>
              <a:t>Воспроизведение</a:t>
            </a:r>
          </a:p>
          <a:p>
            <a:r>
              <a:rPr lang="ru-RU" dirty="0" smtClean="0"/>
              <a:t>Распространение</a:t>
            </a:r>
          </a:p>
          <a:p>
            <a:r>
              <a:rPr lang="ru-RU" dirty="0" smtClean="0"/>
              <a:t>Импорт</a:t>
            </a:r>
          </a:p>
          <a:p>
            <a:r>
              <a:rPr lang="ru-RU" dirty="0" smtClean="0"/>
              <a:t>Прокат</a:t>
            </a:r>
          </a:p>
          <a:p>
            <a:r>
              <a:rPr lang="ru-RU" dirty="0" smtClean="0"/>
              <a:t>Переработка (+права переработчика)</a:t>
            </a:r>
          </a:p>
          <a:p>
            <a:endParaRPr lang="ru-RU" dirty="0" smtClean="0"/>
          </a:p>
          <a:p>
            <a:r>
              <a:rPr lang="ru-RU" dirty="0" smtClean="0"/>
              <a:t>50 лет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Исключительное право вещательных организаций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Запись</a:t>
            </a:r>
          </a:p>
          <a:p>
            <a:r>
              <a:rPr lang="ru-RU" dirty="0" smtClean="0"/>
              <a:t>Воспроизведение</a:t>
            </a:r>
          </a:p>
          <a:p>
            <a:r>
              <a:rPr lang="ru-RU" dirty="0" smtClean="0"/>
              <a:t>Распространение</a:t>
            </a:r>
          </a:p>
          <a:p>
            <a:r>
              <a:rPr lang="ru-RU" dirty="0" smtClean="0"/>
              <a:t>Ретрансляция</a:t>
            </a:r>
          </a:p>
          <a:p>
            <a:r>
              <a:rPr lang="ru-RU" dirty="0" smtClean="0"/>
              <a:t>Интернет</a:t>
            </a:r>
          </a:p>
          <a:p>
            <a:r>
              <a:rPr lang="ru-RU" dirty="0" smtClean="0"/>
              <a:t>Публичное исполнение</a:t>
            </a:r>
          </a:p>
          <a:p>
            <a:r>
              <a:rPr lang="ru-RU" dirty="0" smtClean="0"/>
              <a:t>Прокат</a:t>
            </a:r>
          </a:p>
          <a:p>
            <a:endParaRPr lang="ru-RU" dirty="0" smtClean="0"/>
          </a:p>
          <a:p>
            <a:r>
              <a:rPr lang="ru-RU" dirty="0" smtClean="0"/>
              <a:t>50 лет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изготовителя базы данных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неимущественное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Исключительное право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Указание имени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Извлечение материалов</a:t>
            </a:r>
          </a:p>
          <a:p>
            <a:r>
              <a:rPr lang="ru-RU" dirty="0" smtClean="0"/>
              <a:t>Использование материалов в любой форме любым способом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latin typeface="Calibri"/>
              </a:rPr>
              <a:t>≥</a:t>
            </a:r>
            <a:r>
              <a:rPr lang="ru-RU" dirty="0" smtClean="0"/>
              <a:t>10000 элементов</a:t>
            </a:r>
          </a:p>
          <a:p>
            <a:r>
              <a:rPr lang="ru-RU" dirty="0" smtClean="0"/>
              <a:t>Существенные финансовые, материальные, организационные и иные затраты</a:t>
            </a:r>
          </a:p>
          <a:p>
            <a:r>
              <a:rPr lang="ru-RU" dirty="0" smtClean="0"/>
              <a:t>15 лет с 01.01.</a:t>
            </a:r>
            <a:r>
              <a:rPr lang="en-US" dirty="0" smtClean="0"/>
              <a:t>N+1 </a:t>
            </a:r>
            <a:r>
              <a:rPr lang="ru-RU" dirty="0" smtClean="0"/>
              <a:t>завершения</a:t>
            </a:r>
            <a:r>
              <a:rPr lang="en-US" dirty="0" smtClean="0"/>
              <a:t> </a:t>
            </a:r>
            <a:r>
              <a:rPr lang="ru-RU" dirty="0" smtClean="0"/>
              <a:t>создания 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публикатора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неимущественное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исключительное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Указание имени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Воспроизведение</a:t>
            </a:r>
          </a:p>
          <a:p>
            <a:r>
              <a:rPr lang="ru-RU" dirty="0" smtClean="0"/>
              <a:t>Распространение</a:t>
            </a:r>
          </a:p>
          <a:p>
            <a:r>
              <a:rPr lang="ru-RU" dirty="0" smtClean="0"/>
              <a:t>Импорт</a:t>
            </a:r>
          </a:p>
          <a:p>
            <a:r>
              <a:rPr lang="ru-RU" dirty="0" smtClean="0"/>
              <a:t>Прокат</a:t>
            </a:r>
          </a:p>
          <a:p>
            <a:r>
              <a:rPr lang="ru-RU" dirty="0" smtClean="0"/>
              <a:t>Публичны показ</a:t>
            </a:r>
          </a:p>
          <a:p>
            <a:r>
              <a:rPr lang="ru-RU" dirty="0" smtClean="0"/>
              <a:t>Публичное исполнение</a:t>
            </a:r>
          </a:p>
          <a:p>
            <a:r>
              <a:rPr lang="ru-RU" dirty="0" smtClean="0"/>
              <a:t>Эфир</a:t>
            </a:r>
          </a:p>
          <a:p>
            <a:r>
              <a:rPr lang="ru-RU" dirty="0" smtClean="0"/>
              <a:t>Кабель</a:t>
            </a:r>
          </a:p>
          <a:p>
            <a:r>
              <a:rPr lang="ru-RU" dirty="0" smtClean="0"/>
              <a:t>Ретрансляция</a:t>
            </a:r>
          </a:p>
          <a:p>
            <a:r>
              <a:rPr lang="ru-RU" dirty="0" smtClean="0"/>
              <a:t>Интернет</a:t>
            </a:r>
          </a:p>
          <a:p>
            <a:endParaRPr lang="ru-RU" dirty="0" smtClean="0"/>
          </a:p>
          <a:p>
            <a:r>
              <a:rPr lang="ru-RU" dirty="0" smtClean="0"/>
              <a:t>25 лет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Объект авторского права – произведение литературы, науки и искусства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Результат творческой деятельности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Выражен в объективной форме: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Устная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Письменная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Запись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Изображение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3</a:t>
            </a:r>
            <a:r>
              <a:rPr lang="en-US" dirty="0" smtClean="0"/>
              <a:t>D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иная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Нарушения авторского права и смежных прав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Несоблюдение моральных прав</a:t>
            </a:r>
          </a:p>
          <a:p>
            <a:r>
              <a:rPr lang="ru-RU" dirty="0" smtClean="0"/>
              <a:t>Несанкционированное использование</a:t>
            </a:r>
          </a:p>
          <a:p>
            <a:r>
              <a:rPr lang="ru-RU" dirty="0" smtClean="0"/>
              <a:t>Превышение полномочий</a:t>
            </a:r>
          </a:p>
          <a:p>
            <a:r>
              <a:rPr lang="ru-RU" dirty="0" smtClean="0"/>
              <a:t>Обход технических мер (даже без последующего использования)</a:t>
            </a:r>
          </a:p>
          <a:p>
            <a:r>
              <a:rPr lang="ru-RU" dirty="0" smtClean="0"/>
              <a:t>Удаление или изменение информации об авторском праве и об управлении правами и использование с измененной или удаленной информацией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Гражданско-правовая (ст.ст.</a:t>
            </a:r>
            <a:r>
              <a:rPr lang="ru-RU" u="sng" dirty="0" smtClean="0"/>
              <a:t>1234-1237</a:t>
            </a:r>
            <a:r>
              <a:rPr lang="ru-RU" dirty="0" smtClean="0"/>
              <a:t>, 1250-1254, 1284, </a:t>
            </a:r>
            <a:r>
              <a:rPr lang="ru-RU" u="sng" dirty="0" smtClean="0"/>
              <a:t>1290</a:t>
            </a:r>
            <a:r>
              <a:rPr lang="ru-RU" dirty="0" smtClean="0"/>
              <a:t>, 1299-1302, 1309-1312 ГК РФ)</a:t>
            </a:r>
          </a:p>
          <a:p>
            <a:r>
              <a:rPr lang="ru-RU" dirty="0" smtClean="0"/>
              <a:t>Административная (ст.7.12 </a:t>
            </a:r>
            <a:r>
              <a:rPr lang="ru-RU" dirty="0" err="1" smtClean="0"/>
              <a:t>КоАП</a:t>
            </a:r>
            <a:r>
              <a:rPr lang="ru-RU" dirty="0" smtClean="0"/>
              <a:t> РФ, ТК ТС, антимонопольные практики)</a:t>
            </a:r>
          </a:p>
          <a:p>
            <a:r>
              <a:rPr lang="ru-RU" dirty="0" smtClean="0"/>
              <a:t>Уголовная (ст.146 УК РФ)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Гражданско-правовая ответственность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договорная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внедоговорная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Возмещение ≤ущерба (автор)</a:t>
            </a:r>
          </a:p>
          <a:p>
            <a:r>
              <a:rPr lang="ru-RU" dirty="0" smtClean="0"/>
              <a:t>Возврат аванса +(?) неустойка ≤ ущерб (заказ)</a:t>
            </a:r>
          </a:p>
          <a:p>
            <a:r>
              <a:rPr lang="ru-RU" dirty="0" smtClean="0"/>
              <a:t>Возмещение убытков (приобретатель)</a:t>
            </a:r>
          </a:p>
          <a:p>
            <a:r>
              <a:rPr lang="ru-RU" dirty="0" smtClean="0"/>
              <a:t>Ответственность сублицензиата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Ответственность информационного посредника</a:t>
            </a:r>
          </a:p>
          <a:p>
            <a:r>
              <a:rPr lang="ru-RU" dirty="0" smtClean="0"/>
              <a:t>Изъятие </a:t>
            </a:r>
            <a:r>
              <a:rPr lang="ru-RU" dirty="0" err="1" smtClean="0"/>
              <a:t>контрафакта</a:t>
            </a:r>
            <a:r>
              <a:rPr lang="ru-RU" dirty="0" smtClean="0"/>
              <a:t> и уничтожение</a:t>
            </a:r>
          </a:p>
          <a:p>
            <a:r>
              <a:rPr lang="ru-RU" dirty="0" smtClean="0"/>
              <a:t>Обеспечительные меры</a:t>
            </a:r>
          </a:p>
          <a:p>
            <a:pPr lvl="1"/>
            <a:r>
              <a:rPr lang="ru-RU" dirty="0" smtClean="0"/>
              <a:t>Арест носителей и оборудования</a:t>
            </a:r>
          </a:p>
          <a:p>
            <a:pPr lvl="1"/>
            <a:r>
              <a:rPr lang="ru-RU" dirty="0" smtClean="0"/>
              <a:t>Запрет на осуществление действий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Гражданско-правовая ответственность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 связанная с выплатами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имущественная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Признание права</a:t>
            </a:r>
          </a:p>
          <a:p>
            <a:r>
              <a:rPr lang="ru-RU" dirty="0" smtClean="0"/>
              <a:t>Пресечение действий</a:t>
            </a:r>
          </a:p>
          <a:p>
            <a:r>
              <a:rPr lang="ru-RU" dirty="0" smtClean="0"/>
              <a:t>Предотвращение угрозы</a:t>
            </a:r>
          </a:p>
          <a:p>
            <a:r>
              <a:rPr lang="en-US" dirty="0" err="1" smtClean="0"/>
              <a:t>Restitutio</a:t>
            </a:r>
            <a:r>
              <a:rPr lang="en-US" dirty="0" smtClean="0"/>
              <a:t> in </a:t>
            </a:r>
            <a:r>
              <a:rPr lang="en-US" dirty="0" err="1" smtClean="0"/>
              <a:t>integrum</a:t>
            </a:r>
            <a:endParaRPr lang="ru-RU" dirty="0" smtClean="0"/>
          </a:p>
          <a:p>
            <a:r>
              <a:rPr lang="ru-RU" dirty="0" smtClean="0"/>
              <a:t>Изъятие носителей и оборудования</a:t>
            </a:r>
          </a:p>
          <a:p>
            <a:r>
              <a:rPr lang="ru-RU" dirty="0" smtClean="0"/>
              <a:t>Публикация решения суда</a:t>
            </a:r>
          </a:p>
          <a:p>
            <a:r>
              <a:rPr lang="ru-RU" dirty="0" smtClean="0"/>
              <a:t>Ликвидация ЮЛ, прекращение деятельности ИП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Возмещение убытков</a:t>
            </a:r>
          </a:p>
          <a:p>
            <a:r>
              <a:rPr lang="ru-RU" dirty="0" smtClean="0"/>
              <a:t>Выплата компенсации</a:t>
            </a:r>
          </a:p>
          <a:p>
            <a:pPr lvl="1"/>
            <a:r>
              <a:rPr lang="ru-RU" dirty="0" smtClean="0"/>
              <a:t>10000-5000000</a:t>
            </a:r>
          </a:p>
          <a:p>
            <a:pPr lvl="1"/>
            <a:r>
              <a:rPr lang="ru-RU" dirty="0" smtClean="0"/>
              <a:t>2 </a:t>
            </a:r>
            <a:r>
              <a:rPr lang="ru-RU" dirty="0" err="1" smtClean="0"/>
              <a:t>х</a:t>
            </a:r>
            <a:r>
              <a:rPr lang="ru-RU" dirty="0" smtClean="0"/>
              <a:t> стоимость экземпляров</a:t>
            </a:r>
          </a:p>
          <a:p>
            <a:pPr lvl="1"/>
            <a:r>
              <a:rPr lang="ru-RU" dirty="0" smtClean="0"/>
              <a:t>2 </a:t>
            </a:r>
            <a:r>
              <a:rPr lang="ru-RU" dirty="0" err="1" smtClean="0"/>
              <a:t>х</a:t>
            </a:r>
            <a:r>
              <a:rPr lang="ru-RU" dirty="0" smtClean="0"/>
              <a:t> стоимость права использования, исходя из обычной цены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Административная ответственность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7.12. Ввоз, продажа, сдача в прокат или иное незаконное использование контрафактных или содержащих ложную информацию экземпляров произведений или фонограмм в целях извлечения дохода, а равно иное нарушение авторских и смежных прав в целях извлечения дохода, за исключением случаев, предусмотренных ч.2 ст. 14.33 – штраф:</a:t>
            </a:r>
          </a:p>
          <a:p>
            <a:pPr lvl="1"/>
            <a:r>
              <a:rPr lang="ru-RU" dirty="0" smtClean="0"/>
              <a:t>на граждан  - 1 000-2 000 рублей с конфискацией ;</a:t>
            </a:r>
          </a:p>
          <a:p>
            <a:pPr lvl="1"/>
            <a:r>
              <a:rPr lang="ru-RU" dirty="0" smtClean="0"/>
              <a:t>на должностных лиц – 10 000-20 000 рублей с конфискацией; </a:t>
            </a:r>
          </a:p>
          <a:p>
            <a:pPr lvl="1"/>
            <a:r>
              <a:rPr lang="ru-RU" dirty="0" smtClean="0"/>
              <a:t>на юридических лиц – 30 000-40 000 рублей с конфискацией.</a:t>
            </a:r>
          </a:p>
          <a:p>
            <a:r>
              <a:rPr lang="ru-RU" dirty="0" smtClean="0"/>
              <a:t>ч.2 14.33 Недобросовестная конкуренция, выразившаяся во введении в оборот товара с незаконным использованием результатов интеллектуальной деятельности и приравненных к ним средств индивидуализации юридического лица, средств индивидуализации продукции, работ, услуг, - штраф:</a:t>
            </a:r>
          </a:p>
          <a:p>
            <a:pPr lvl="1"/>
            <a:r>
              <a:rPr lang="ru-RU" dirty="0" smtClean="0"/>
              <a:t>на должностных лиц в размере 20 000 рублей либо дисквалификацию на срок до трех лет; </a:t>
            </a:r>
          </a:p>
          <a:p>
            <a:pPr lvl="1"/>
            <a:r>
              <a:rPr lang="ru-RU" dirty="0" smtClean="0"/>
              <a:t>на юридических лиц - 1/100 – 15/100 размера суммы </a:t>
            </a:r>
            <a:r>
              <a:rPr lang="ru-RU" dirty="0" smtClean="0">
                <a:hlinkClick r:id="rId2"/>
              </a:rPr>
              <a:t>выручки</a:t>
            </a:r>
            <a:r>
              <a:rPr lang="ru-RU" dirty="0" smtClean="0"/>
              <a:t> правонарушителя от реализации товара (работы, услуги), на рынке которого совершено правонарушение, но не менее 100 000 рублей.</a:t>
            </a:r>
          </a:p>
          <a:p>
            <a:endParaRPr lang="ru-RU" dirty="0" smtClean="0"/>
          </a:p>
          <a:p>
            <a:pPr lvl="1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Таможенные меры (ТК ТС и ТРИПС)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Таможенный реестр ОИС</a:t>
            </a:r>
          </a:p>
          <a:p>
            <a:r>
              <a:rPr lang="ru-RU" dirty="0" smtClean="0"/>
              <a:t>Приостановление выпуска товаров</a:t>
            </a:r>
          </a:p>
          <a:p>
            <a:r>
              <a:rPr lang="ru-RU" dirty="0" smtClean="0"/>
              <a:t>∞ пролонгация двухлетнего срока</a:t>
            </a:r>
          </a:p>
          <a:p>
            <a:r>
              <a:rPr lang="ru-RU" dirty="0" smtClean="0"/>
              <a:t>Иные меры в рамках компетенции таможенных органов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Уголовная ответственность (ст. 146 УК РФ)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1. Присвоение авторства (плагиат), если это деяние причинило крупный ущерб  (&gt; 100 000 р.) автору или иному правообладателю, - штраф до 200 000 р. или </a:t>
            </a:r>
            <a:r>
              <a:rPr lang="ru-RU" sz="1600" dirty="0" err="1" smtClean="0"/>
              <a:t>з</a:t>
            </a:r>
            <a:r>
              <a:rPr lang="ru-RU" sz="1600" dirty="0" smtClean="0"/>
              <a:t>/</a:t>
            </a:r>
            <a:r>
              <a:rPr lang="ru-RU" sz="1600" dirty="0" err="1" smtClean="0"/>
              <a:t>пл</a:t>
            </a:r>
            <a:r>
              <a:rPr lang="ru-RU" sz="1600" dirty="0" smtClean="0"/>
              <a:t> </a:t>
            </a:r>
            <a:r>
              <a:rPr lang="ru-RU" sz="1600" dirty="0" err="1" smtClean="0"/>
              <a:t>или</a:t>
            </a:r>
            <a:r>
              <a:rPr lang="ru-RU" sz="1600" dirty="0" smtClean="0"/>
              <a:t> иной доход за период до 18 мес., либо обязательные работы до 480 ч., либо исправительные работы до 1 г., либо арест до 6 мес.</a:t>
            </a:r>
          </a:p>
          <a:p>
            <a:r>
              <a:rPr lang="ru-RU" sz="1600" dirty="0" smtClean="0"/>
              <a:t>2. Незаконное использование объектов авторского права или смежных прав, а равно приобретение, хранение, перевозка контрафактных экземпляров в целях сбыта, совершенные в крупном размере (&gt;100 000 р.) - штраф до 200 000 р. или </a:t>
            </a:r>
            <a:r>
              <a:rPr lang="ru-RU" sz="1600" dirty="0" err="1" smtClean="0"/>
              <a:t>з</a:t>
            </a:r>
            <a:r>
              <a:rPr lang="ru-RU" sz="1600" dirty="0" smtClean="0"/>
              <a:t>/</a:t>
            </a:r>
            <a:r>
              <a:rPr lang="ru-RU" sz="1600" dirty="0" err="1" smtClean="0"/>
              <a:t>пл</a:t>
            </a:r>
            <a:r>
              <a:rPr lang="ru-RU" sz="1600" dirty="0" smtClean="0"/>
              <a:t> </a:t>
            </a:r>
            <a:r>
              <a:rPr lang="ru-RU" sz="1600" dirty="0" err="1" smtClean="0"/>
              <a:t>или</a:t>
            </a:r>
            <a:r>
              <a:rPr lang="ru-RU" sz="1600" dirty="0" smtClean="0"/>
              <a:t> иной доход за период до 18 мес., либо обязательные работы до 480 ч., либо исправительные работы до 2 лет, либо принудительные работы до 2 лет, либо лишение свободы на тот же срок.</a:t>
            </a:r>
          </a:p>
          <a:p>
            <a:r>
              <a:rPr lang="ru-RU" sz="1600" dirty="0" smtClean="0"/>
              <a:t>3. Те же деяния, если они совершены:</a:t>
            </a:r>
          </a:p>
          <a:p>
            <a:pPr lvl="1"/>
            <a:r>
              <a:rPr lang="ru-RU" sz="1600" dirty="0" smtClean="0"/>
              <a:t>группой лиц по предварительному сговору или организованной группой;</a:t>
            </a:r>
          </a:p>
          <a:p>
            <a:pPr lvl="1"/>
            <a:r>
              <a:rPr lang="ru-RU" sz="1600" dirty="0" smtClean="0"/>
              <a:t>в особо крупном размере (&gt;1 000 000 р.);</a:t>
            </a:r>
          </a:p>
          <a:p>
            <a:pPr lvl="1"/>
            <a:r>
              <a:rPr lang="ru-RU" sz="1600" dirty="0" smtClean="0"/>
              <a:t>лицом с использованием своего служебного положения, -</a:t>
            </a:r>
          </a:p>
          <a:p>
            <a:r>
              <a:rPr lang="ru-RU" sz="1600" dirty="0" smtClean="0"/>
              <a:t>- принудительные работы до 5 лет либо л/свободы до 6 лет со штрафом до 500 000 р. или </a:t>
            </a:r>
            <a:r>
              <a:rPr lang="ru-RU" sz="1600" dirty="0" err="1" smtClean="0"/>
              <a:t>з</a:t>
            </a:r>
            <a:r>
              <a:rPr lang="ru-RU" sz="1600" dirty="0" smtClean="0"/>
              <a:t>/плата или иной доход до 3 лет или без такового.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тренды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Изменение субъектного состава участников оборота</a:t>
            </a:r>
          </a:p>
          <a:p>
            <a:r>
              <a:rPr lang="ru-RU" dirty="0" smtClean="0"/>
              <a:t>Изменение объектов оборота</a:t>
            </a:r>
          </a:p>
          <a:p>
            <a:r>
              <a:rPr lang="ru-RU" dirty="0" smtClean="0"/>
              <a:t>Изменение скорости обмена информацией</a:t>
            </a:r>
          </a:p>
          <a:p>
            <a:r>
              <a:rPr lang="ru-RU" dirty="0" smtClean="0"/>
              <a:t>Изменение технических возможностей освоения информации</a:t>
            </a:r>
          </a:p>
          <a:p>
            <a:r>
              <a:rPr lang="ru-RU" dirty="0" smtClean="0"/>
              <a:t>Изменение форм и рамок отношений между субъектами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Чему «угрожают» права на результаты творческой деятельности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Свобода слова</a:t>
            </a:r>
          </a:p>
          <a:p>
            <a:r>
              <a:rPr lang="ru-RU" dirty="0" smtClean="0"/>
              <a:t>Свобода доступа к информации</a:t>
            </a:r>
          </a:p>
          <a:p>
            <a:r>
              <a:rPr lang="ru-RU" dirty="0" smtClean="0"/>
              <a:t>Свобода предпринимательства</a:t>
            </a:r>
          </a:p>
          <a:p>
            <a:r>
              <a:rPr lang="ru-RU" dirty="0" smtClean="0"/>
              <a:t>Свобода конкуренции</a:t>
            </a:r>
            <a:endParaRPr lang="en-US" dirty="0" smtClean="0"/>
          </a:p>
          <a:p>
            <a:r>
              <a:rPr lang="ru-RU" dirty="0" smtClean="0"/>
              <a:t>Право на доступ к культурным ценностям</a:t>
            </a:r>
          </a:p>
          <a:p>
            <a:r>
              <a:rPr lang="ru-RU" dirty="0" smtClean="0"/>
              <a:t>Право на образование</a:t>
            </a:r>
          </a:p>
          <a:p>
            <a:r>
              <a:rPr lang="ru-RU" dirty="0" smtClean="0"/>
              <a:t>Право на безопасную среду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Чему «угрожают» процедуры </a:t>
            </a:r>
            <a:br>
              <a:rPr lang="ru-RU" sz="2000" dirty="0" smtClean="0"/>
            </a:br>
            <a:r>
              <a:rPr lang="ru-RU" sz="2000" dirty="0" smtClean="0"/>
              <a:t>защиты прав на результаты творческой деятельности в Интернете?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Неприкосновенность частной жизни</a:t>
            </a:r>
          </a:p>
          <a:p>
            <a:r>
              <a:rPr lang="ru-RU" dirty="0" smtClean="0"/>
              <a:t>Защита персональных данных</a:t>
            </a:r>
          </a:p>
          <a:p>
            <a:r>
              <a:rPr lang="ru-RU" dirty="0" smtClean="0"/>
              <a:t>Право на справедливое судебное разбирательство</a:t>
            </a:r>
          </a:p>
          <a:p>
            <a:r>
              <a:rPr lang="ru-RU" dirty="0" smtClean="0"/>
              <a:t>Криминализация обычных социальных практик</a:t>
            </a:r>
          </a:p>
          <a:p>
            <a:r>
              <a:rPr lang="ru-RU" dirty="0" smtClean="0"/>
              <a:t>Развитие технологий и бизнеса в Интернете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Объекты авторского права </a:t>
            </a:r>
            <a:br>
              <a:rPr lang="ru-RU" dirty="0" smtClean="0"/>
            </a:br>
            <a:r>
              <a:rPr lang="ru-RU" dirty="0" smtClean="0"/>
              <a:t>(статья 1259 ГК РФ)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Autofit/>
          </a:bodyPr>
          <a:lstStyle/>
          <a:p>
            <a:r>
              <a:rPr lang="ru-RU" sz="1600" dirty="0" smtClean="0"/>
              <a:t>литературные произведения;</a:t>
            </a:r>
          </a:p>
          <a:p>
            <a:r>
              <a:rPr lang="ru-RU" sz="1600" dirty="0" smtClean="0"/>
              <a:t>драматические и музыкально-драматические произведения, сценарные произведения;</a:t>
            </a:r>
          </a:p>
          <a:p>
            <a:r>
              <a:rPr lang="ru-RU" sz="1600" dirty="0" smtClean="0"/>
              <a:t>хореографические произведения и пантомимы;</a:t>
            </a:r>
          </a:p>
          <a:p>
            <a:r>
              <a:rPr lang="ru-RU" sz="1600" dirty="0" smtClean="0"/>
              <a:t>музыкальные произведения с текстом или без текста;</a:t>
            </a:r>
          </a:p>
          <a:p>
            <a:r>
              <a:rPr lang="ru-RU" sz="1600" dirty="0" smtClean="0"/>
              <a:t>аудиовизуальные произведения;</a:t>
            </a:r>
          </a:p>
          <a:p>
            <a:r>
              <a:rPr lang="ru-RU" sz="1600" dirty="0" smtClean="0"/>
              <a:t>произведения живописи, скульптуры, графики, дизайна, графические рассказы, комиксы и другие произведения изобразительного искусства;</a:t>
            </a:r>
          </a:p>
          <a:p>
            <a:r>
              <a:rPr lang="ru-RU" sz="1600" dirty="0" smtClean="0"/>
              <a:t>произведения декоративно-прикладного и сценографического искусства;</a:t>
            </a:r>
          </a:p>
          <a:p>
            <a:r>
              <a:rPr lang="ru-RU" sz="1600" dirty="0" smtClean="0"/>
              <a:t>произведения архитектуры, градостроительства и садово-паркового искусства, в том числе в виде проектов, чертежей, изображений и макетов; </a:t>
            </a:r>
          </a:p>
          <a:p>
            <a:r>
              <a:rPr lang="ru-RU" sz="1600" dirty="0" smtClean="0"/>
              <a:t>фотографические произведения и произведения, полученные способами, аналогичными фотографии;</a:t>
            </a:r>
          </a:p>
          <a:p>
            <a:r>
              <a:rPr lang="ru-RU" sz="1600" dirty="0" smtClean="0"/>
              <a:t>географические и другие карты, планы, эскизы и пластические произведения, относящиеся к географии, </a:t>
            </a:r>
            <a:r>
              <a:rPr lang="ru-RU" sz="1600" strike="sngStrike" dirty="0" smtClean="0"/>
              <a:t>топографии </a:t>
            </a:r>
            <a:r>
              <a:rPr lang="ru-RU" sz="1600" dirty="0" smtClean="0"/>
              <a:t>и к другим наукам; </a:t>
            </a:r>
          </a:p>
          <a:p>
            <a:r>
              <a:rPr lang="ru-RU" sz="1600" dirty="0" smtClean="0"/>
              <a:t>другие произведения.</a:t>
            </a:r>
            <a:endParaRPr lang="ru-RU" sz="1600" dirty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К объектам авторских прав также относятся программы для ЭВМ, которые охраняются как литературные произведения. 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являются </a:t>
            </a:r>
            <a:br>
              <a:rPr lang="ru-RU" dirty="0" smtClean="0"/>
            </a:br>
            <a:r>
              <a:rPr lang="ru-RU" dirty="0" smtClean="0"/>
              <a:t>объектами авторского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официальные документы государственных органов и органов местного самоуправления муниципальных образований, в том числе законы, другие нормативные акты, судебные решения, иные материалы законодательного, административного и судебного характера, официальные документы международных организаций, а также их официальные переводы;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государственные символы и знаки (флаги, гербы, ордена, денежные знаки и тому подобное), а также символы и знаки муниципальных образований;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произведения народного творчества (фольклор), не имеющие конкретных авторов;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сообщения о событиях и фактах, имеющие исключительно информационный характер (сообщения о новостях дня, программы телепередач, расписания движения транспортных средств и тому подобное).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охраняются авторским правом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Идеи</a:t>
            </a:r>
          </a:p>
          <a:p>
            <a:r>
              <a:rPr lang="ru-RU" dirty="0" smtClean="0"/>
              <a:t>Концепции</a:t>
            </a:r>
          </a:p>
          <a:p>
            <a:r>
              <a:rPr lang="ru-RU" dirty="0" smtClean="0"/>
              <a:t>Принципы</a:t>
            </a:r>
          </a:p>
          <a:p>
            <a:r>
              <a:rPr lang="ru-RU" dirty="0" smtClean="0"/>
              <a:t>Методы</a:t>
            </a:r>
          </a:p>
          <a:p>
            <a:r>
              <a:rPr lang="ru-RU" dirty="0" smtClean="0"/>
              <a:t>Процессы</a:t>
            </a:r>
          </a:p>
          <a:p>
            <a:r>
              <a:rPr lang="ru-RU" dirty="0" smtClean="0"/>
              <a:t>Системы</a:t>
            </a:r>
          </a:p>
          <a:p>
            <a:r>
              <a:rPr lang="ru-RU" dirty="0" smtClean="0"/>
              <a:t>Способы</a:t>
            </a:r>
          </a:p>
          <a:p>
            <a:r>
              <a:rPr lang="ru-RU" dirty="0"/>
              <a:t>Р</a:t>
            </a:r>
            <a:r>
              <a:rPr lang="ru-RU" dirty="0" smtClean="0"/>
              <a:t>ешения технических, организационных или иных задач</a:t>
            </a:r>
          </a:p>
          <a:p>
            <a:r>
              <a:rPr lang="ru-RU" dirty="0" smtClean="0"/>
              <a:t>Открытия</a:t>
            </a:r>
          </a:p>
          <a:p>
            <a:r>
              <a:rPr lang="ru-RU" dirty="0" smtClean="0"/>
              <a:t>Факты</a:t>
            </a:r>
          </a:p>
          <a:p>
            <a:r>
              <a:rPr lang="ru-RU" dirty="0"/>
              <a:t>Я</a:t>
            </a:r>
            <a:r>
              <a:rPr lang="ru-RU" dirty="0" smtClean="0"/>
              <a:t>зыки программирования</a:t>
            </a:r>
          </a:p>
          <a:p>
            <a:r>
              <a:rPr lang="ru-RU" dirty="0" smtClean="0"/>
              <a:t>Геологическая информация о недрах.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«самостоятельные»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Производные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Переработанные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Составные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Охрана не зависит от основы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препятствует другим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охраняются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Произведения целиком</a:t>
            </a:r>
          </a:p>
          <a:p>
            <a:r>
              <a:rPr lang="ru-RU" dirty="0" smtClean="0"/>
              <a:t>Части произведения (отвечающие критериям объекта)</a:t>
            </a:r>
          </a:p>
          <a:p>
            <a:pPr lvl="2">
              <a:buFont typeface="Wingdings" pitchFamily="2" charset="2"/>
              <a:buChar char="ü"/>
            </a:pPr>
            <a:r>
              <a:rPr lang="ru-RU" sz="4400" dirty="0" smtClean="0"/>
              <a:t>Фрагмент</a:t>
            </a:r>
          </a:p>
          <a:p>
            <a:pPr lvl="2">
              <a:buFont typeface="Wingdings" pitchFamily="2" charset="2"/>
              <a:buChar char="ü"/>
            </a:pPr>
            <a:r>
              <a:rPr lang="ru-RU" sz="4400" dirty="0" smtClean="0"/>
              <a:t>Название</a:t>
            </a:r>
          </a:p>
          <a:p>
            <a:pPr lvl="2">
              <a:buFont typeface="Wingdings" pitchFamily="2" charset="2"/>
              <a:buChar char="ü"/>
            </a:pPr>
            <a:r>
              <a:rPr lang="ru-RU" sz="4400" dirty="0" smtClean="0"/>
              <a:t>Персонаж</a:t>
            </a:r>
          </a:p>
          <a:p>
            <a:pPr lvl="2">
              <a:buFont typeface="Wingdings" pitchFamily="2" charset="2"/>
              <a:buChar char="ü"/>
            </a:pPr>
            <a:r>
              <a:rPr lang="ru-RU" sz="4400" dirty="0" smtClean="0"/>
              <a:t>Иное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377</TotalTime>
  <Words>2949</Words>
  <Application>Microsoft Office PowerPoint</Application>
  <PresentationFormat>Экран (4:3)</PresentationFormat>
  <Paragraphs>571</Paragraphs>
  <Slides>49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Городская</vt:lpstr>
      <vt:lpstr>Права на результаты творческой деятельности</vt:lpstr>
      <vt:lpstr>Авторское право и смежные права в системе интеллектуальных прав</vt:lpstr>
      <vt:lpstr>Авторское право и смежные права в законодательстве РФ</vt:lpstr>
      <vt:lpstr>Объект авторского права – произведение литературы, науки и искусства</vt:lpstr>
      <vt:lpstr>Объекты авторского права  (статья 1259 ГК РФ)</vt:lpstr>
      <vt:lpstr>Не являются  объектами авторского права</vt:lpstr>
      <vt:lpstr>Не охраняются авторским правом</vt:lpstr>
      <vt:lpstr>произведения</vt:lpstr>
      <vt:lpstr>охраняются</vt:lpstr>
      <vt:lpstr>Охрана не зависит от:</vt:lpstr>
      <vt:lpstr>Субъекты авторского права</vt:lpstr>
      <vt:lpstr>Право- и дееспособность субъектов авторского права</vt:lpstr>
      <vt:lpstr>Произведения создаются</vt:lpstr>
      <vt:lpstr>Не признаются соавторами осуществлявшие:</vt:lpstr>
      <vt:lpstr>Презумпция авторства</vt:lpstr>
      <vt:lpstr>Авторские права</vt:lpstr>
      <vt:lpstr>Иные авторские права</vt:lpstr>
      <vt:lpstr>Авторские права</vt:lpstr>
      <vt:lpstr>Срок исключительного права</vt:lpstr>
      <vt:lpstr>Способы использования произведения</vt:lpstr>
      <vt:lpstr>Служебное произведение</vt:lpstr>
      <vt:lpstr>Без согласия автора, без выплаты вознаграждения</vt:lpstr>
      <vt:lpstr>Без согласия автора, с выплатой вознаграждения</vt:lpstr>
      <vt:lpstr>Заключение договора</vt:lpstr>
      <vt:lpstr>Авторский договор</vt:lpstr>
      <vt:lpstr>Примерные условия авторского договора</vt:lpstr>
      <vt:lpstr>Свободная лицензия</vt:lpstr>
      <vt:lpstr>Открытая лицензия</vt:lpstr>
      <vt:lpstr>Элементы СС</vt:lpstr>
      <vt:lpstr>Слайд 30</vt:lpstr>
      <vt:lpstr>Слайд 31</vt:lpstr>
      <vt:lpstr>Продюсер плюсы</vt:lpstr>
      <vt:lpstr>Продюсер минусы</vt:lpstr>
      <vt:lpstr>Смежные права</vt:lpstr>
      <vt:lpstr>Права артистов исполнителей ℗</vt:lpstr>
      <vt:lpstr>Права изготовителей фонограмм ℗</vt:lpstr>
      <vt:lpstr>Исключительное право вещательных организаций</vt:lpstr>
      <vt:lpstr>Права изготовителя базы данных</vt:lpstr>
      <vt:lpstr>Права публикатора</vt:lpstr>
      <vt:lpstr>Нарушения авторского права и смежных прав</vt:lpstr>
      <vt:lpstr>ответственность</vt:lpstr>
      <vt:lpstr>Гражданско-правовая ответственность</vt:lpstr>
      <vt:lpstr>Гражданско-правовая ответственность</vt:lpstr>
      <vt:lpstr>Административная ответственность</vt:lpstr>
      <vt:lpstr>Таможенные меры (ТК ТС и ТРИПС)</vt:lpstr>
      <vt:lpstr>Уголовная ответственность (ст. 146 УК РФ)</vt:lpstr>
      <vt:lpstr>Основные тренды</vt:lpstr>
      <vt:lpstr>Чему «угрожают» права на результаты творческой деятельности?</vt:lpstr>
      <vt:lpstr>Чему «угрожают» процедуры  защиты прав на результаты творческой деятельности в Интернете?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на результаты творческой деятельности</dc:title>
  <dc:creator>Пользователь Windows</dc:creator>
  <cp:lastModifiedBy>july</cp:lastModifiedBy>
  <cp:revision>42</cp:revision>
  <dcterms:created xsi:type="dcterms:W3CDTF">2016-03-26T06:39:08Z</dcterms:created>
  <dcterms:modified xsi:type="dcterms:W3CDTF">2016-06-21T09:34:30Z</dcterms:modified>
</cp:coreProperties>
</file>